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77" r:id="rId3"/>
    <p:sldId id="278" r:id="rId4"/>
    <p:sldId id="280" r:id="rId5"/>
    <p:sldId id="281" r:id="rId6"/>
    <p:sldId id="284" r:id="rId7"/>
    <p:sldId id="298" r:id="rId8"/>
    <p:sldId id="295" r:id="rId9"/>
    <p:sldId id="296" r:id="rId10"/>
    <p:sldId id="297" r:id="rId11"/>
    <p:sldId id="304" r:id="rId12"/>
    <p:sldId id="306" r:id="rId13"/>
    <p:sldId id="307" r:id="rId14"/>
    <p:sldId id="299" r:id="rId15"/>
    <p:sldId id="300" r:id="rId16"/>
    <p:sldId id="302" r:id="rId17"/>
    <p:sldId id="305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00" d="100"/>
          <a:sy n="100" d="100"/>
        </p:scale>
        <p:origin x="40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47.22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3.24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24575,'0'4'0,"3"0"0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3.73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4.18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4.70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5.71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6.50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47.221"/>
    </inkml:context>
    <inkml:brush xml:id="br0">
      <inkml:brushProperty name="width" value="0.35" units="cm"/>
      <inkml:brushProperty name="height" value="0.35" units="cm"/>
      <inkml:brushProperty name="color" value="#548235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47.938"/>
    </inkml:context>
    <inkml:brush xml:id="br0">
      <inkml:brushProperty name="width" value="0.35" units="cm"/>
      <inkml:brushProperty name="height" value="0.35" units="cm"/>
      <inkml:brushProperty name="color" value="#548235"/>
    </inkml:brush>
  </inkml:definitions>
  <inkml:trace contextRef="#ctx0" brushRef="#br0">1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48.482"/>
    </inkml:context>
    <inkml:brush xml:id="br0">
      <inkml:brushProperty name="width" value="0.35" units="cm"/>
      <inkml:brushProperty name="height" value="0.35" units="cm"/>
      <inkml:brushProperty name="color" value="#548235"/>
    </inkml:brush>
  </inkml:definitions>
  <inkml:trace contextRef="#ctx0" brushRef="#br0">0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49.105"/>
    </inkml:context>
    <inkml:brush xml:id="br0">
      <inkml:brushProperty name="width" value="0.35" units="cm"/>
      <inkml:brushProperty name="height" value="0.35" units="cm"/>
      <inkml:brushProperty name="color" value="#548235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47.93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0.393"/>
    </inkml:context>
    <inkml:brush xml:id="br0">
      <inkml:brushProperty name="width" value="0.35" units="cm"/>
      <inkml:brushProperty name="height" value="0.35" units="cm"/>
      <inkml:brushProperty name="color" value="#548235"/>
    </inkml:brush>
  </inkml:definitions>
  <inkml:trace contextRef="#ctx0" brushRef="#br0">0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0.997"/>
    </inkml:context>
    <inkml:brush xml:id="br0">
      <inkml:brushProperty name="width" value="0.35" units="cm"/>
      <inkml:brushProperty name="height" value="0.35" units="cm"/>
      <inkml:brushProperty name="color" value="#548235"/>
    </inkml:brush>
  </inkml:definitions>
  <inkml:trace contextRef="#ctx0" brushRef="#br0">1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1.699"/>
    </inkml:context>
    <inkml:brush xml:id="br0">
      <inkml:brushProperty name="width" value="0.35" units="cm"/>
      <inkml:brushProperty name="height" value="0.35" units="cm"/>
      <inkml:brushProperty name="color" value="#C55A11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2.121"/>
    </inkml:context>
    <inkml:brush xml:id="br0">
      <inkml:brushProperty name="width" value="0.35" units="cm"/>
      <inkml:brushProperty name="height" value="0.35" units="cm"/>
      <inkml:brushProperty name="color" value="#C55A11"/>
    </inkml:brush>
  </inkml:definitions>
  <inkml:trace contextRef="#ctx0" brushRef="#br0">0 0 24575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2.697"/>
    </inkml:context>
    <inkml:brush xml:id="br0">
      <inkml:brushProperty name="width" value="0.35" units="cm"/>
      <inkml:brushProperty name="height" value="0.35" units="cm"/>
      <inkml:brushProperty name="color" value="#C55A11"/>
    </inkml:brush>
  </inkml:definitions>
  <inkml:trace contextRef="#ctx0" brushRef="#br0">0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3.240"/>
    </inkml:context>
    <inkml:brush xml:id="br0">
      <inkml:brushProperty name="width" value="0.35" units="cm"/>
      <inkml:brushProperty name="height" value="0.35" units="cm"/>
      <inkml:brushProperty name="color" value="#C55A11"/>
    </inkml:brush>
  </inkml:definitions>
  <inkml:trace contextRef="#ctx0" brushRef="#br0">1 0 24575,'0'4'0,"3"0"0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3.739"/>
    </inkml:context>
    <inkml:brush xml:id="br0">
      <inkml:brushProperty name="width" value="0.35" units="cm"/>
      <inkml:brushProperty name="height" value="0.35" units="cm"/>
      <inkml:brushProperty name="color" value="#C55A11"/>
    </inkml:brush>
  </inkml:definitions>
  <inkml:trace contextRef="#ctx0" brushRef="#br0">0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4.189"/>
    </inkml:context>
    <inkml:brush xml:id="br0">
      <inkml:brushProperty name="width" value="0.35" units="cm"/>
      <inkml:brushProperty name="height" value="0.35" units="cm"/>
      <inkml:brushProperty name="color" value="#C55A11"/>
    </inkml:brush>
  </inkml:definitions>
  <inkml:trace contextRef="#ctx0" brushRef="#br0">1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4.703"/>
    </inkml:context>
    <inkml:brush xml:id="br0">
      <inkml:brushProperty name="width" value="0.35" units="cm"/>
      <inkml:brushProperty name="height" value="0.35" units="cm"/>
      <inkml:brushProperty name="color" value="#C55A11"/>
    </inkml:brush>
  </inkml:definitions>
  <inkml:trace contextRef="#ctx0" brushRef="#br0">0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5.716"/>
    </inkml:context>
    <inkml:brush xml:id="br0">
      <inkml:brushProperty name="width" value="0.35" units="cm"/>
      <inkml:brushProperty name="height" value="0.35" units="cm"/>
      <inkml:brushProperty name="color" value="#548235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48.48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6.507"/>
    </inkml:context>
    <inkml:brush xml:id="br0">
      <inkml:brushProperty name="width" value="0.35" units="cm"/>
      <inkml:brushProperty name="height" value="0.35" units="cm"/>
      <inkml:brushProperty name="color" value="#548235"/>
    </inkml:brush>
  </inkml:definitions>
  <inkml:trace contextRef="#ctx0" brushRef="#br0">1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47.221"/>
    </inkml:context>
    <inkml:brush xml:id="br0">
      <inkml:brushProperty name="width" value="0.35" units="cm"/>
      <inkml:brushProperty name="height" value="0.35" units="cm"/>
      <inkml:brushProperty name="color" value="#548235"/>
    </inkml:brush>
  </inkml:definitions>
  <inkml:trace contextRef="#ctx0" brushRef="#br0">0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47.938"/>
    </inkml:context>
    <inkml:brush xml:id="br0">
      <inkml:brushProperty name="width" value="0.35" units="cm"/>
      <inkml:brushProperty name="height" value="0.35" units="cm"/>
      <inkml:brushProperty name="color" value="#548235"/>
    </inkml:brush>
  </inkml:definitions>
  <inkml:trace contextRef="#ctx0" brushRef="#br0">1 1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48.482"/>
    </inkml:context>
    <inkml:brush xml:id="br0">
      <inkml:brushProperty name="width" value="0.35" units="cm"/>
      <inkml:brushProperty name="height" value="0.35" units="cm"/>
      <inkml:brushProperty name="color" value="#548235"/>
    </inkml:brush>
  </inkml:definitions>
  <inkml:trace contextRef="#ctx0" brushRef="#br0">0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49.105"/>
    </inkml:context>
    <inkml:brush xml:id="br0">
      <inkml:brushProperty name="width" value="0.35" units="cm"/>
      <inkml:brushProperty name="height" value="0.35" units="cm"/>
      <inkml:brushProperty name="color" value="#548235"/>
    </inkml:brush>
  </inkml:definitions>
  <inkml:trace contextRef="#ctx0" brushRef="#br0">0 0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0.393"/>
    </inkml:context>
    <inkml:brush xml:id="br0">
      <inkml:brushProperty name="width" value="0.35" units="cm"/>
      <inkml:brushProperty name="height" value="0.35" units="cm"/>
      <inkml:brushProperty name="color" value="#548235"/>
    </inkml:brush>
  </inkml:definitions>
  <inkml:trace contextRef="#ctx0" brushRef="#br0">0 1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0.997"/>
    </inkml:context>
    <inkml:brush xml:id="br0">
      <inkml:brushProperty name="width" value="0.35" units="cm"/>
      <inkml:brushProperty name="height" value="0.35" units="cm"/>
      <inkml:brushProperty name="color" value="#548235"/>
    </inkml:brush>
  </inkml:definitions>
  <inkml:trace contextRef="#ctx0" brushRef="#br0">1 1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1.699"/>
    </inkml:context>
    <inkml:brush xml:id="br0">
      <inkml:brushProperty name="width" value="0.35" units="cm"/>
      <inkml:brushProperty name="height" value="0.35" units="cm"/>
      <inkml:brushProperty name="color" value="#C55A11"/>
    </inkml:brush>
  </inkml:definitions>
  <inkml:trace contextRef="#ctx0" brushRef="#br0">1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2.121"/>
    </inkml:context>
    <inkml:brush xml:id="br0">
      <inkml:brushProperty name="width" value="0.35" units="cm"/>
      <inkml:brushProperty name="height" value="0.35" units="cm"/>
      <inkml:brushProperty name="color" value="#C55A11"/>
    </inkml:brush>
  </inkml:definitions>
  <inkml:trace contextRef="#ctx0" brushRef="#br0">0 0 24575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2.697"/>
    </inkml:context>
    <inkml:brush xml:id="br0">
      <inkml:brushProperty name="width" value="0.35" units="cm"/>
      <inkml:brushProperty name="height" value="0.35" units="cm"/>
      <inkml:brushProperty name="color" value="#C55A11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49.10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3.240"/>
    </inkml:context>
    <inkml:brush xml:id="br0">
      <inkml:brushProperty name="width" value="0.35" units="cm"/>
      <inkml:brushProperty name="height" value="0.35" units="cm"/>
      <inkml:brushProperty name="color" value="#C55A11"/>
    </inkml:brush>
  </inkml:definitions>
  <inkml:trace contextRef="#ctx0" brushRef="#br0">1 0 24575,'0'4'0,"3"0"0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3.739"/>
    </inkml:context>
    <inkml:brush xml:id="br0">
      <inkml:brushProperty name="width" value="0.35" units="cm"/>
      <inkml:brushProperty name="height" value="0.35" units="cm"/>
      <inkml:brushProperty name="color" value="#C55A11"/>
    </inkml:brush>
  </inkml:definitions>
  <inkml:trace contextRef="#ctx0" brushRef="#br0">0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4.189"/>
    </inkml:context>
    <inkml:brush xml:id="br0">
      <inkml:brushProperty name="width" value="0.35" units="cm"/>
      <inkml:brushProperty name="height" value="0.35" units="cm"/>
      <inkml:brushProperty name="color" value="#C55A11"/>
    </inkml:brush>
  </inkml:definitions>
  <inkml:trace contextRef="#ctx0" brushRef="#br0">1 1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4.703"/>
    </inkml:context>
    <inkml:brush xml:id="br0">
      <inkml:brushProperty name="width" value="0.35" units="cm"/>
      <inkml:brushProperty name="height" value="0.35" units="cm"/>
      <inkml:brushProperty name="color" value="#C55A11"/>
    </inkml:brush>
  </inkml:definitions>
  <inkml:trace contextRef="#ctx0" brushRef="#br0">0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5.716"/>
    </inkml:context>
    <inkml:brush xml:id="br0">
      <inkml:brushProperty name="width" value="0.35" units="cm"/>
      <inkml:brushProperty name="height" value="0.35" units="cm"/>
      <inkml:brushProperty name="color" value="#548235"/>
    </inkml:brush>
  </inkml:definitions>
  <inkml:trace contextRef="#ctx0" brushRef="#br0">1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6.507"/>
    </inkml:context>
    <inkml:brush xml:id="br0">
      <inkml:brushProperty name="width" value="0.35" units="cm"/>
      <inkml:brushProperty name="height" value="0.35" units="cm"/>
      <inkml:brushProperty name="color" value="#548235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0.39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0.99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1.69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2.12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09:20:52.69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94230-B7FD-4E4C-B5B2-4045904BC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0473F-ACEB-49F8-A95D-6A61961BA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274C7-F08A-4876-91A8-9CB993E0F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BDF-0863-45E4-8D4B-8CB8AC3563D3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C97B3-94D7-4A22-B435-0E497578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ED4EF-29B1-4A78-B398-5A2B7C67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17A9-3481-40BD-911A-291A3E9B2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68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4BBE9-6A63-4EDA-995A-EAD79F0B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48EC7-64F9-4F13-A8D2-5C9FC3B87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0E2A2-7773-4E16-A8D5-93608D58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BDF-0863-45E4-8D4B-8CB8AC3563D3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833E2-52B2-4876-9733-7216E2165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A079-E56A-4E17-A0FC-D7762EE2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17A9-3481-40BD-911A-291A3E9B2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40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FA887-9558-4841-A3AF-2823D310E6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7F6DE-9ED5-49FC-A345-9A2AF38A3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AA98D-1CD5-42B5-BDE2-CA9AE039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BDF-0863-45E4-8D4B-8CB8AC3563D3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7756F-136E-47A2-A794-D9B6C0FF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09A6C-A312-4E90-A9F0-EB38A1F8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17A9-3481-40BD-911A-291A3E9B2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49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7723-9D09-480D-9577-2665B4A3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A2DEC-8E53-4784-B349-FDACDABE5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008CB-4DD2-45C1-B834-9894EC89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BDF-0863-45E4-8D4B-8CB8AC3563D3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D0E4F-4BB0-412B-B41A-864D3274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9B0C-976F-4ACE-BC2E-141EE91D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17A9-3481-40BD-911A-291A3E9B2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2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C1A5F-4437-4148-8743-D6F70E60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9D3A5-8BBE-47BB-BCAB-19A676D3E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C3A0D-663A-401E-9DEE-F46636A32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BDF-0863-45E4-8D4B-8CB8AC3563D3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60EF8-0EAA-4201-93A9-15552B8A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E6523-507E-488B-92ED-A9A2F6B4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17A9-3481-40BD-911A-291A3E9B2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14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28AB-C9FE-4332-83F1-630F8964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8D139-9A03-47B0-9D15-7FE417199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D5C50-CE2B-4BB8-92E7-A92AA1770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2003F-7339-4477-ADBD-5C52C6BF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BDF-0863-45E4-8D4B-8CB8AC3563D3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F9BC3-1A97-4885-A63F-0866594E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3F191-DB09-47C8-89F7-14C7E1B4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17A9-3481-40BD-911A-291A3E9B2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85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D3B0-BA28-404C-AB69-EFF376C7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3D26D-8C95-4C01-8A5D-B398D1736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65D54-A29C-4654-B442-5B0CCF1C9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C335D4-AC2D-4B97-8B5F-2CB5DB414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164F6-F70B-4FF1-A6A0-2240653A7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8F795-1F0B-429A-AF91-B87664AD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BDF-0863-45E4-8D4B-8CB8AC3563D3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22EFCE-7872-415A-952A-DB2F76DF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9813A-0819-4E65-906E-69FC4AE9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17A9-3481-40BD-911A-291A3E9B2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9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26B4-6310-4BE6-A461-B8F98E19E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87F1A-F1B6-4E95-9B10-F442C629F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BDF-0863-45E4-8D4B-8CB8AC3563D3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0B1F1-E13E-44B9-AF66-0095A3354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91AD5-1AD4-491C-8856-C69AED3F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17A9-3481-40BD-911A-291A3E9B2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4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BA6BF-D45B-47D8-9115-DD59E3DBA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BDF-0863-45E4-8D4B-8CB8AC3563D3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97861C-7E8B-40DD-B0DD-2745576E9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7FA53-03D9-461F-992E-17C5CB5E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17A9-3481-40BD-911A-291A3E9B2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15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F69EA-6FEC-446C-853D-AD0E3FF2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E20AD-A0F3-4AAE-88E4-2841D92AF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40E46-2769-4DF1-B199-142395554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4C48B-B0F4-48F5-B35C-74D3B8A6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BDF-0863-45E4-8D4B-8CB8AC3563D3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371A7-D136-4C82-8307-A98F8406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B8716-09C5-4113-B1C2-F8B0A502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17A9-3481-40BD-911A-291A3E9B2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B3C3-E107-45D3-BDD5-2DFD0592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557CE-139B-49E1-8374-BB775CD9F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FF071-6E41-466C-9B14-A4EA52EA9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B535F-84CD-4DDA-8E34-1F67812C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0BDF-0863-45E4-8D4B-8CB8AC3563D3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63556-F475-4A67-9082-87887617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E1954-A3A3-486F-B47A-E1A22588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17A9-3481-40BD-911A-291A3E9B2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01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BEB418-2B16-4502-937C-34A362BB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B665E-5C0D-48F1-862D-7FF3B3A0D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3D901-2F45-463E-8A15-37DDD05A3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C0BDF-0863-45E4-8D4B-8CB8AC3563D3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97014-A25C-44DA-B4E2-B466A33EF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8EB79-043A-444C-B8E6-690BCF4EA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917A9-3481-40BD-911A-291A3E9B2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37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4.png"/><Relationship Id="rId18" Type="http://schemas.openxmlformats.org/officeDocument/2006/relationships/customXml" Target="../ink/ink15.xml"/><Relationship Id="rId3" Type="http://schemas.openxmlformats.org/officeDocument/2006/relationships/image" Target="../media/image13.png"/><Relationship Id="rId7" Type="http://schemas.openxmlformats.org/officeDocument/2006/relationships/customXml" Target="../ink/ink5.xml"/><Relationship Id="rId12" Type="http://schemas.openxmlformats.org/officeDocument/2006/relationships/customXml" Target="../ink/ink10.xml"/><Relationship Id="rId17" Type="http://schemas.openxmlformats.org/officeDocument/2006/relationships/customXml" Target="../ink/ink14.xml"/><Relationship Id="rId2" Type="http://schemas.openxmlformats.org/officeDocument/2006/relationships/customXml" Target="../ink/ink1.xml"/><Relationship Id="rId16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1" Type="http://schemas.openxmlformats.org/officeDocument/2006/relationships/customXml" Target="../ink/ink9.xml"/><Relationship Id="rId5" Type="http://schemas.openxmlformats.org/officeDocument/2006/relationships/customXml" Target="../ink/ink3.xml"/><Relationship Id="rId15" Type="http://schemas.openxmlformats.org/officeDocument/2006/relationships/customXml" Target="../ink/ink12.xml"/><Relationship Id="rId10" Type="http://schemas.openxmlformats.org/officeDocument/2006/relationships/customXml" Target="../ink/ink8.xml"/><Relationship Id="rId4" Type="http://schemas.openxmlformats.org/officeDocument/2006/relationships/customXml" Target="../ink/ink2.xml"/><Relationship Id="rId9" Type="http://schemas.openxmlformats.org/officeDocument/2006/relationships/customXml" Target="../ink/ink7.xml"/><Relationship Id="rId14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customXml" Target="../ink/ink25.xml"/><Relationship Id="rId18" Type="http://schemas.openxmlformats.org/officeDocument/2006/relationships/customXml" Target="../ink/ink29.xml"/><Relationship Id="rId3" Type="http://schemas.openxmlformats.org/officeDocument/2006/relationships/image" Target="../media/image15.png"/><Relationship Id="rId7" Type="http://schemas.openxmlformats.org/officeDocument/2006/relationships/customXml" Target="../ink/ink20.xml"/><Relationship Id="rId12" Type="http://schemas.openxmlformats.org/officeDocument/2006/relationships/customXml" Target="../ink/ink24.xml"/><Relationship Id="rId17" Type="http://schemas.openxmlformats.org/officeDocument/2006/relationships/customXml" Target="../ink/ink28.xml"/><Relationship Id="rId2" Type="http://schemas.openxmlformats.org/officeDocument/2006/relationships/customXml" Target="../ink/ink16.xml"/><Relationship Id="rId16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11" Type="http://schemas.openxmlformats.org/officeDocument/2006/relationships/customXml" Target="../ink/ink23.xml"/><Relationship Id="rId5" Type="http://schemas.openxmlformats.org/officeDocument/2006/relationships/customXml" Target="../ink/ink18.xml"/><Relationship Id="rId15" Type="http://schemas.openxmlformats.org/officeDocument/2006/relationships/customXml" Target="../ink/ink26.xml"/><Relationship Id="rId10" Type="http://schemas.openxmlformats.org/officeDocument/2006/relationships/image" Target="../media/image16.png"/><Relationship Id="rId19" Type="http://schemas.openxmlformats.org/officeDocument/2006/relationships/customXml" Target="../ink/ink30.xml"/><Relationship Id="rId4" Type="http://schemas.openxmlformats.org/officeDocument/2006/relationships/customXml" Target="../ink/ink17.xml"/><Relationship Id="rId9" Type="http://schemas.openxmlformats.org/officeDocument/2006/relationships/customXml" Target="../ink/ink22.xml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customXml" Target="../ink/ink40.xml"/><Relationship Id="rId18" Type="http://schemas.openxmlformats.org/officeDocument/2006/relationships/customXml" Target="../ink/ink44.xml"/><Relationship Id="rId3" Type="http://schemas.openxmlformats.org/officeDocument/2006/relationships/image" Target="../media/image15.png"/><Relationship Id="rId7" Type="http://schemas.openxmlformats.org/officeDocument/2006/relationships/customXml" Target="../ink/ink35.xml"/><Relationship Id="rId12" Type="http://schemas.openxmlformats.org/officeDocument/2006/relationships/customXml" Target="../ink/ink39.xml"/><Relationship Id="rId17" Type="http://schemas.openxmlformats.org/officeDocument/2006/relationships/customXml" Target="../ink/ink43.xml"/><Relationship Id="rId2" Type="http://schemas.openxmlformats.org/officeDocument/2006/relationships/customXml" Target="../ink/ink31.xml"/><Relationship Id="rId16" Type="http://schemas.openxmlformats.org/officeDocument/2006/relationships/customXml" Target="../ink/ink4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.xml"/><Relationship Id="rId11" Type="http://schemas.openxmlformats.org/officeDocument/2006/relationships/customXml" Target="../ink/ink38.xml"/><Relationship Id="rId5" Type="http://schemas.openxmlformats.org/officeDocument/2006/relationships/customXml" Target="../ink/ink33.xml"/><Relationship Id="rId15" Type="http://schemas.openxmlformats.org/officeDocument/2006/relationships/customXml" Target="../ink/ink41.xml"/><Relationship Id="rId10" Type="http://schemas.openxmlformats.org/officeDocument/2006/relationships/image" Target="../media/image16.png"/><Relationship Id="rId19" Type="http://schemas.openxmlformats.org/officeDocument/2006/relationships/customXml" Target="../ink/ink45.xml"/><Relationship Id="rId4" Type="http://schemas.openxmlformats.org/officeDocument/2006/relationships/customXml" Target="../ink/ink32.xml"/><Relationship Id="rId9" Type="http://schemas.openxmlformats.org/officeDocument/2006/relationships/customXml" Target="../ink/ink37.xml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3A318F-BF75-4A8C-BCF3-37DA27D0133D}"/>
              </a:ext>
            </a:extLst>
          </p:cNvPr>
          <p:cNvSpPr txBox="1"/>
          <p:nvPr/>
        </p:nvSpPr>
        <p:spPr>
          <a:xfrm>
            <a:off x="9917747" y="3973215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HARUG!</a:t>
            </a:r>
          </a:p>
          <a:p>
            <a:pPr algn="ctr"/>
            <a:r>
              <a:rPr lang="en-US"/>
              <a:t>2021-12-08</a:t>
            </a:r>
          </a:p>
          <a:p>
            <a:pPr algn="ctr"/>
            <a:r>
              <a:rPr lang="en-US"/>
              <a:t>Ed Harris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D405CB-12AB-4872-8929-62AACD769966}"/>
              </a:ext>
            </a:extLst>
          </p:cNvPr>
          <p:cNvSpPr txBox="1"/>
          <p:nvPr/>
        </p:nvSpPr>
        <p:spPr>
          <a:xfrm>
            <a:off x="1248162" y="0"/>
            <a:ext cx="94488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/>
              <a:t>Linear Mixed Effects models</a:t>
            </a:r>
          </a:p>
          <a:p>
            <a:pPr algn="ctr"/>
            <a:r>
              <a:rPr lang="en-US" sz="5400"/>
              <a:t>State of practice and background</a:t>
            </a:r>
          </a:p>
          <a:p>
            <a:pPr algn="ctr"/>
            <a:r>
              <a:rPr lang="en-US" sz="5400"/>
              <a:t>with </a:t>
            </a:r>
            <a:r>
              <a:rPr lang="en-US" sz="5400" b="1"/>
              <a:t>blocking examples</a:t>
            </a:r>
            <a:endParaRPr lang="en-GB" sz="5400" b="1"/>
          </a:p>
        </p:txBody>
      </p:sp>
      <p:pic>
        <p:nvPicPr>
          <p:cNvPr id="1026" name="Picture 2" descr="Ultimate Guide To Florida Alligators | Facts About Gators In Florida">
            <a:extLst>
              <a:ext uri="{FF2B5EF4-FFF2-40B4-BE49-F238E27FC236}">
                <a16:creationId xmlns:a16="http://schemas.microsoft.com/office/drawing/2014/main" id="{0D7F7CB0-1FD2-4ACC-9982-D112DF4FC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27" y="2585323"/>
            <a:ext cx="6205537" cy="41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4912F3-E77D-43DC-8F57-668D5B9A8915}"/>
              </a:ext>
            </a:extLst>
          </p:cNvPr>
          <p:cNvSpPr txBox="1"/>
          <p:nvPr/>
        </p:nvSpPr>
        <p:spPr>
          <a:xfrm>
            <a:off x="3124200" y="3511550"/>
            <a:ext cx="1848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highlight>
                  <a:srgbClr val="008000"/>
                </a:highlight>
              </a:rPr>
              <a:t>FIXED effects</a:t>
            </a:r>
            <a:endParaRPr lang="en-GB" sz="2400" b="1">
              <a:solidFill>
                <a:srgbClr val="FFFF00"/>
              </a:solidFill>
              <a:highlight>
                <a:srgbClr val="0080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A09D8-42AC-40CF-8670-E7C3C65F91FE}"/>
              </a:ext>
            </a:extLst>
          </p:cNvPr>
          <p:cNvSpPr txBox="1"/>
          <p:nvPr/>
        </p:nvSpPr>
        <p:spPr>
          <a:xfrm>
            <a:off x="6303079" y="6009005"/>
            <a:ext cx="234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highlight>
                  <a:srgbClr val="008000"/>
                </a:highlight>
              </a:rPr>
              <a:t>RANDOM effects</a:t>
            </a:r>
            <a:endParaRPr lang="en-GB" sz="2400" b="1">
              <a:solidFill>
                <a:srgbClr val="FFFF00"/>
              </a:solidFill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2764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5AB5E6-2A38-4C18-9AC3-966938720737}"/>
              </a:ext>
            </a:extLst>
          </p:cNvPr>
          <p:cNvSpPr/>
          <p:nvPr/>
        </p:nvSpPr>
        <p:spPr>
          <a:xfrm>
            <a:off x="2091816" y="1208806"/>
            <a:ext cx="5824602" cy="54613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5C0E37-0C87-40C1-B52F-0C46F9B27871}"/>
              </a:ext>
            </a:extLst>
          </p:cNvPr>
          <p:cNvSpPr/>
          <p:nvPr/>
        </p:nvSpPr>
        <p:spPr>
          <a:xfrm>
            <a:off x="8301862" y="2743200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7C9D7-8443-4DAC-A564-BF30AB08E9C5}"/>
              </a:ext>
            </a:extLst>
          </p:cNvPr>
          <p:cNvSpPr/>
          <p:nvPr/>
        </p:nvSpPr>
        <p:spPr>
          <a:xfrm>
            <a:off x="8301862" y="3452037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2FC63-4907-495F-B489-9DE54A140FC3}"/>
              </a:ext>
            </a:extLst>
          </p:cNvPr>
          <p:cNvSpPr txBox="1"/>
          <p:nvPr/>
        </p:nvSpPr>
        <p:spPr>
          <a:xfrm>
            <a:off x="8179819" y="2168674"/>
            <a:ext cx="179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Treatment factor</a:t>
            </a:r>
            <a:endParaRPr lang="en-GB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42661-AEF2-4ADA-B4D0-24867C03B35D}"/>
              </a:ext>
            </a:extLst>
          </p:cNvPr>
          <p:cNvSpPr txBox="1"/>
          <p:nvPr/>
        </p:nvSpPr>
        <p:spPr>
          <a:xfrm>
            <a:off x="8876027" y="2792822"/>
            <a:ext cx="88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Control</a:t>
            </a:r>
            <a:endParaRPr lang="en-GB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1D189A-4F3E-4F79-BF07-65001FE358AB}"/>
              </a:ext>
            </a:extLst>
          </p:cNvPr>
          <p:cNvSpPr txBox="1"/>
          <p:nvPr/>
        </p:nvSpPr>
        <p:spPr>
          <a:xfrm>
            <a:off x="8874771" y="3487847"/>
            <a:ext cx="14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Manipulation</a:t>
            </a:r>
            <a:endParaRPr lang="en-GB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52453C-F7D1-4976-9A03-2BEE46907277}"/>
              </a:ext>
            </a:extLst>
          </p:cNvPr>
          <p:cNvSpPr/>
          <p:nvPr/>
        </p:nvSpPr>
        <p:spPr>
          <a:xfrm>
            <a:off x="2887057" y="1937580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64AF88-1F44-4BAF-9365-5A3445EDA1D7}"/>
              </a:ext>
            </a:extLst>
          </p:cNvPr>
          <p:cNvSpPr/>
          <p:nvPr/>
        </p:nvSpPr>
        <p:spPr>
          <a:xfrm>
            <a:off x="3825435" y="3751638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027CAD-E1CB-4523-8543-C85B63812474}"/>
              </a:ext>
            </a:extLst>
          </p:cNvPr>
          <p:cNvSpPr/>
          <p:nvPr/>
        </p:nvSpPr>
        <p:spPr>
          <a:xfrm>
            <a:off x="2841304" y="5469211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5D97E3-EA07-43B5-8CE7-BDD69C21FD4E}"/>
              </a:ext>
            </a:extLst>
          </p:cNvPr>
          <p:cNvSpPr/>
          <p:nvPr/>
        </p:nvSpPr>
        <p:spPr>
          <a:xfrm>
            <a:off x="5838276" y="1930492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20F741-B884-4D13-8909-A6F33E65A876}"/>
              </a:ext>
            </a:extLst>
          </p:cNvPr>
          <p:cNvSpPr/>
          <p:nvPr/>
        </p:nvSpPr>
        <p:spPr>
          <a:xfrm>
            <a:off x="5705287" y="3836637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223FEA2-1E33-4619-89AA-272DDD7D28B6}"/>
              </a:ext>
            </a:extLst>
          </p:cNvPr>
          <p:cNvSpPr/>
          <p:nvPr/>
        </p:nvSpPr>
        <p:spPr>
          <a:xfrm>
            <a:off x="5700464" y="5572530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B40D24-F8DA-446E-BAE7-982B19C4919F}"/>
              </a:ext>
            </a:extLst>
          </p:cNvPr>
          <p:cNvSpPr/>
          <p:nvPr/>
        </p:nvSpPr>
        <p:spPr>
          <a:xfrm>
            <a:off x="2884394" y="3751638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4526FF-AC27-4F8F-A12A-C37400CF8C05}"/>
              </a:ext>
            </a:extLst>
          </p:cNvPr>
          <p:cNvSpPr/>
          <p:nvPr/>
        </p:nvSpPr>
        <p:spPr>
          <a:xfrm>
            <a:off x="3747146" y="1930492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77B657-0ACA-48D4-8518-13C5867E673C}"/>
              </a:ext>
            </a:extLst>
          </p:cNvPr>
          <p:cNvSpPr/>
          <p:nvPr/>
        </p:nvSpPr>
        <p:spPr>
          <a:xfrm>
            <a:off x="6678872" y="1945943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ADFCE2-D4E2-47AC-A5E9-FA038D9AE2BA}"/>
              </a:ext>
            </a:extLst>
          </p:cNvPr>
          <p:cNvSpPr/>
          <p:nvPr/>
        </p:nvSpPr>
        <p:spPr>
          <a:xfrm>
            <a:off x="6612377" y="3857477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287B1-D0F5-49A7-9785-6025182EE18B}"/>
              </a:ext>
            </a:extLst>
          </p:cNvPr>
          <p:cNvSpPr/>
          <p:nvPr/>
        </p:nvSpPr>
        <p:spPr>
          <a:xfrm>
            <a:off x="3803396" y="5466194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332DB0-B7C5-46A6-AABA-ACA953C3EFA4}"/>
              </a:ext>
            </a:extLst>
          </p:cNvPr>
          <p:cNvSpPr/>
          <p:nvPr/>
        </p:nvSpPr>
        <p:spPr>
          <a:xfrm>
            <a:off x="6588988" y="5565442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6FE749-75A8-4A9D-BFF4-21BA14CFB8FF}"/>
              </a:ext>
            </a:extLst>
          </p:cNvPr>
          <p:cNvCxnSpPr/>
          <p:nvPr/>
        </p:nvCxnSpPr>
        <p:spPr>
          <a:xfrm>
            <a:off x="4913620" y="1208806"/>
            <a:ext cx="0" cy="538007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A12F92-DA51-451A-A10C-452F5BF3CAFD}"/>
              </a:ext>
            </a:extLst>
          </p:cNvPr>
          <p:cNvCxnSpPr>
            <a:cxnSpLocks/>
          </p:cNvCxnSpPr>
          <p:nvPr/>
        </p:nvCxnSpPr>
        <p:spPr>
          <a:xfrm>
            <a:off x="2198765" y="3111074"/>
            <a:ext cx="5623292" cy="2054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AE0F6AB-3790-4EDC-A1CF-D5F748887805}"/>
              </a:ext>
            </a:extLst>
          </p:cNvPr>
          <p:cNvCxnSpPr>
            <a:cxnSpLocks/>
          </p:cNvCxnSpPr>
          <p:nvPr/>
        </p:nvCxnSpPr>
        <p:spPr>
          <a:xfrm flipV="1">
            <a:off x="2286832" y="4835013"/>
            <a:ext cx="5535225" cy="848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AEA4B6D-0158-41BC-9234-5DD7D5AD0BD8}"/>
              </a:ext>
            </a:extLst>
          </p:cNvPr>
          <p:cNvSpPr txBox="1"/>
          <p:nvPr/>
        </p:nvSpPr>
        <p:spPr>
          <a:xfrm>
            <a:off x="1859391" y="74169"/>
            <a:ext cx="8473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/>
              <a:t>What can we learn from this?</a:t>
            </a:r>
            <a:endParaRPr lang="en-GB" sz="5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BB5CDF-4CF2-4853-B6E3-5614ADB17443}"/>
              </a:ext>
            </a:extLst>
          </p:cNvPr>
          <p:cNvSpPr txBox="1"/>
          <p:nvPr/>
        </p:nvSpPr>
        <p:spPr>
          <a:xfrm>
            <a:off x="8288866" y="1413920"/>
            <a:ext cx="2085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Blocked design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380211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7F7522-98C8-4CD7-8B6F-1B8483945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863" y="427245"/>
            <a:ext cx="2131780" cy="2011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C78108-C135-449E-871B-13D351543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634" y="2569947"/>
            <a:ext cx="2153009" cy="2011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84570B-0AF7-4682-BD68-D4A9563A74B1}"/>
              </a:ext>
            </a:extLst>
          </p:cNvPr>
          <p:cNvSpPr txBox="1"/>
          <p:nvPr/>
        </p:nvSpPr>
        <p:spPr>
          <a:xfrm>
            <a:off x="321733" y="1202253"/>
            <a:ext cx="267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Randomised design</a:t>
            </a:r>
            <a:endParaRPr lang="en-GB" sz="24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066D2-BAEB-4405-9FE2-067F5C0B6B48}"/>
              </a:ext>
            </a:extLst>
          </p:cNvPr>
          <p:cNvSpPr txBox="1"/>
          <p:nvPr/>
        </p:nvSpPr>
        <p:spPr>
          <a:xfrm>
            <a:off x="990599" y="3293520"/>
            <a:ext cx="189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Paired design</a:t>
            </a:r>
            <a:endParaRPr lang="en-GB" sz="24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AD1B7-E7EF-492A-A66C-FA7ACC294EE8}"/>
              </a:ext>
            </a:extLst>
          </p:cNvPr>
          <p:cNvSpPr txBox="1"/>
          <p:nvPr/>
        </p:nvSpPr>
        <p:spPr>
          <a:xfrm>
            <a:off x="800355" y="5324584"/>
            <a:ext cx="2085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Blocked design</a:t>
            </a:r>
            <a:endParaRPr lang="en-GB" sz="2400" b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ED9813-E60E-4D46-86FC-F9E147F19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189" y="4695716"/>
            <a:ext cx="2132683" cy="20116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C71390-A73A-4160-9B19-D855C0812B88}"/>
              </a:ext>
            </a:extLst>
          </p:cNvPr>
          <p:cNvSpPr txBox="1"/>
          <p:nvPr/>
        </p:nvSpPr>
        <p:spPr>
          <a:xfrm flipH="1">
            <a:off x="6556585" y="1202253"/>
            <a:ext cx="46448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We learn different things from each of these designs</a:t>
            </a:r>
          </a:p>
          <a:p>
            <a:pPr algn="ctr"/>
            <a:endParaRPr lang="en-US" sz="2800"/>
          </a:p>
          <a:p>
            <a:pPr algn="ctr"/>
            <a:r>
              <a:rPr lang="en-US" sz="2800"/>
              <a:t>This is not a technical decision to make after data collection</a:t>
            </a:r>
          </a:p>
          <a:p>
            <a:pPr algn="ctr"/>
            <a:endParaRPr lang="en-US" sz="2800"/>
          </a:p>
          <a:p>
            <a:pPr algn="ctr"/>
            <a:r>
              <a:rPr lang="en-US" sz="2800" b="1"/>
              <a:t>Analysis is a fundamental intellectual issue to decide in the design of EVIDENCE creation </a:t>
            </a:r>
          </a:p>
          <a:p>
            <a:pPr algn="ctr"/>
            <a:r>
              <a:rPr lang="en-US" sz="2800" b="1"/>
              <a:t>(i.e., prior to data collection)</a:t>
            </a:r>
            <a:endParaRPr lang="en-GB" sz="2800" b="1"/>
          </a:p>
        </p:txBody>
      </p:sp>
    </p:spTree>
    <p:extLst>
      <p:ext uri="{BB962C8B-B14F-4D97-AF65-F5344CB8AC3E}">
        <p14:creationId xmlns:p14="http://schemas.microsoft.com/office/powerpoint/2010/main" val="428817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5BACD5-9B58-464C-8CC4-70B01CBB9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7" y="682484"/>
            <a:ext cx="5562886" cy="5493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F297F9-DC70-4CFD-B787-5A76511DE514}"/>
              </a:ext>
            </a:extLst>
          </p:cNvPr>
          <p:cNvSpPr txBox="1"/>
          <p:nvPr/>
        </p:nvSpPr>
        <p:spPr>
          <a:xfrm>
            <a:off x="6686550" y="216535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An example of spatial variation that can be controlled via mixed effects or blocking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597659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FC4F8F09-77F9-41F3-A4F0-419AC1AFA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6" y="364967"/>
            <a:ext cx="4464279" cy="6128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42626-12EC-495F-AA24-FFB434D349D6}"/>
              </a:ext>
            </a:extLst>
          </p:cNvPr>
          <p:cNvSpPr txBox="1"/>
          <p:nvPr/>
        </p:nvSpPr>
        <p:spPr>
          <a:xfrm>
            <a:off x="6140450" y="211455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Another example of spatial variation that can be controlled via mixed effects or blocking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571646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036BD9-05DF-4B9F-8DB6-2C85C0C3F3A1}"/>
              </a:ext>
            </a:extLst>
          </p:cNvPr>
          <p:cNvSpPr/>
          <p:nvPr/>
        </p:nvSpPr>
        <p:spPr>
          <a:xfrm>
            <a:off x="2310810" y="962246"/>
            <a:ext cx="6422065" cy="49335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80E86C-B1CE-45B0-A11F-E7CCB7988085}"/>
              </a:ext>
            </a:extLst>
          </p:cNvPr>
          <p:cNvCxnSpPr/>
          <p:nvPr/>
        </p:nvCxnSpPr>
        <p:spPr>
          <a:xfrm flipV="1">
            <a:off x="3253563" y="2282456"/>
            <a:ext cx="4253023" cy="24525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6053DE-652B-4FDD-B4CC-C1CFA0A1D669}"/>
                  </a:ext>
                </a:extLst>
              </p14:cNvPr>
              <p14:cNvContentPartPr/>
              <p14:nvPr/>
            </p14:nvContentPartPr>
            <p14:xfrm>
              <a:off x="3777913" y="3146665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6053DE-652B-4FDD-B4CC-C1CFA0A1D6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4913" y="308402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A6EA7B4-9BF6-4C21-ADFB-2A8A46E38940}"/>
                  </a:ext>
                </a:extLst>
              </p14:cNvPr>
              <p14:cNvContentPartPr/>
              <p14:nvPr/>
            </p14:nvContentPartPr>
            <p14:xfrm>
              <a:off x="4443913" y="2551225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A6EA7B4-9BF6-4C21-ADFB-2A8A46E389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1273" y="248858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005E1F-D980-4DB8-9E05-350AFC53456D}"/>
                  </a:ext>
                </a:extLst>
              </p14:cNvPr>
              <p14:cNvContentPartPr/>
              <p14:nvPr/>
            </p14:nvContentPartPr>
            <p14:xfrm>
              <a:off x="4486753" y="3004825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005E1F-D980-4DB8-9E05-350AFC5345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3753" y="294218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F0738ED-24B8-4D3F-B484-886FFCABC94C}"/>
                  </a:ext>
                </a:extLst>
              </p14:cNvPr>
              <p14:cNvContentPartPr/>
              <p14:nvPr/>
            </p14:nvContentPartPr>
            <p14:xfrm>
              <a:off x="5457673" y="2360065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F0738ED-24B8-4D3F-B484-886FFCABC9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4673" y="229706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ED424BB-ADC8-45A6-AA13-3C46AD02CC39}"/>
                  </a:ext>
                </a:extLst>
              </p14:cNvPr>
              <p14:cNvContentPartPr/>
              <p14:nvPr/>
            </p14:nvContentPartPr>
            <p14:xfrm>
              <a:off x="6166513" y="2253865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ED424BB-ADC8-45A6-AA13-3C46AD02CC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3513" y="219122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90769CF-B7F1-45D1-AD0F-279AA7A2DF5B}"/>
                  </a:ext>
                </a:extLst>
              </p14:cNvPr>
              <p14:cNvContentPartPr/>
              <p14:nvPr/>
            </p14:nvContentPartPr>
            <p14:xfrm>
              <a:off x="5400793" y="2976745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90769CF-B7F1-45D1-AD0F-279AA7A2DF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8153" y="291410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0E9CEF9-47BD-44A4-B2F5-2C1F76661890}"/>
                  </a:ext>
                </a:extLst>
              </p14:cNvPr>
              <p14:cNvContentPartPr/>
              <p14:nvPr/>
            </p14:nvContentPartPr>
            <p14:xfrm>
              <a:off x="4153393" y="4727785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0E9CEF9-47BD-44A4-B2F5-2C1F766618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90753" y="466478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FC0D15B-70EB-42E6-A73A-4E1E9009C137}"/>
                  </a:ext>
                </a:extLst>
              </p14:cNvPr>
              <p14:cNvContentPartPr/>
              <p14:nvPr/>
            </p14:nvContentPartPr>
            <p14:xfrm>
              <a:off x="5081833" y="4479385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FC0D15B-70EB-42E6-A73A-4E1E9009C1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8833" y="441638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0290FA2-F809-4DDF-985B-DDFEE4D11202}"/>
                  </a:ext>
                </a:extLst>
              </p14:cNvPr>
              <p14:cNvContentPartPr/>
              <p14:nvPr/>
            </p14:nvContentPartPr>
            <p14:xfrm>
              <a:off x="5712913" y="3756505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0290FA2-F809-4DDF-985B-DDFEE4D112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9913" y="369350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F6F2CF-82F9-4859-B131-DC824637D151}"/>
                  </a:ext>
                </a:extLst>
              </p14:cNvPr>
              <p14:cNvContentPartPr/>
              <p14:nvPr/>
            </p14:nvContentPartPr>
            <p14:xfrm>
              <a:off x="5698513" y="4578745"/>
              <a:ext cx="1440" cy="3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F6F2CF-82F9-4859-B131-DC824637D15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35873" y="4515745"/>
                <a:ext cx="1270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FB6E0E-1C83-4A8F-80B7-74A54398D6D0}"/>
                  </a:ext>
                </a:extLst>
              </p14:cNvPr>
              <p14:cNvContentPartPr/>
              <p14:nvPr/>
            </p14:nvContentPartPr>
            <p14:xfrm>
              <a:off x="6563593" y="3643105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FB6E0E-1C83-4A8F-80B7-74A54398D6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0593" y="358010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67A260-3C06-4D86-83BB-E01371CBAC9B}"/>
                  </a:ext>
                </a:extLst>
              </p14:cNvPr>
              <p14:cNvContentPartPr/>
              <p14:nvPr/>
            </p14:nvContentPartPr>
            <p14:xfrm>
              <a:off x="6662593" y="4245385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67A260-3C06-4D86-83BB-E01371CBAC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9953" y="418274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6F5C590-E8B1-4225-9083-BCA6BA80AEFA}"/>
                  </a:ext>
                </a:extLst>
              </p14:cNvPr>
              <p14:cNvContentPartPr/>
              <p14:nvPr/>
            </p14:nvContentPartPr>
            <p14:xfrm>
              <a:off x="7151833" y="2934265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6F5C590-E8B1-4225-9083-BCA6BA80AE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88833" y="287126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215C78C-3C69-4778-A5A8-28D4A477F164}"/>
                  </a:ext>
                </a:extLst>
              </p14:cNvPr>
              <p14:cNvContentPartPr/>
              <p14:nvPr/>
            </p14:nvContentPartPr>
            <p14:xfrm>
              <a:off x="4138993" y="3841465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215C78C-3C69-4778-A5A8-28D4A477F1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6353" y="377882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A96A634-FC87-4481-91E1-9E56DD0FA785}"/>
                  </a:ext>
                </a:extLst>
              </p14:cNvPr>
              <p14:cNvContentPartPr/>
              <p14:nvPr/>
            </p14:nvContentPartPr>
            <p14:xfrm>
              <a:off x="3309913" y="4288225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A96A634-FC87-4481-91E1-9E56DD0FA7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7273" y="4225225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12CE299-B009-463E-A5C4-6CBED144E360}"/>
              </a:ext>
            </a:extLst>
          </p:cNvPr>
          <p:cNvSpPr txBox="1"/>
          <p:nvPr/>
        </p:nvSpPr>
        <p:spPr>
          <a:xfrm>
            <a:off x="4623994" y="6015505"/>
            <a:ext cx="195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Fixed variable</a:t>
            </a:r>
            <a:endParaRPr lang="en-GB" sz="24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9D9C4F-F6B9-4F72-AC72-EB82F296FF3C}"/>
              </a:ext>
            </a:extLst>
          </p:cNvPr>
          <p:cNvSpPr txBox="1"/>
          <p:nvPr/>
        </p:nvSpPr>
        <p:spPr>
          <a:xfrm>
            <a:off x="700754" y="2731166"/>
            <a:ext cx="1610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Dependent</a:t>
            </a:r>
          </a:p>
          <a:p>
            <a:pPr algn="ctr"/>
            <a:r>
              <a:rPr lang="en-US" sz="2400" b="1"/>
              <a:t>variable</a:t>
            </a:r>
            <a:endParaRPr lang="en-GB" sz="2400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9AC8C6-01E2-4862-8FF9-AC5A1015DC8E}"/>
              </a:ext>
            </a:extLst>
          </p:cNvPr>
          <p:cNvSpPr txBox="1"/>
          <p:nvPr/>
        </p:nvSpPr>
        <p:spPr>
          <a:xfrm>
            <a:off x="3622739" y="-53417"/>
            <a:ext cx="5087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/>
              <a:t>All fixed effects</a:t>
            </a:r>
            <a:endParaRPr lang="en-GB" sz="6000" b="1"/>
          </a:p>
        </p:txBody>
      </p:sp>
    </p:spTree>
    <p:extLst>
      <p:ext uri="{BB962C8B-B14F-4D97-AF65-F5344CB8AC3E}">
        <p14:creationId xmlns:p14="http://schemas.microsoft.com/office/powerpoint/2010/main" val="414837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036BD9-05DF-4B9F-8DB6-2C85C0C3F3A1}"/>
              </a:ext>
            </a:extLst>
          </p:cNvPr>
          <p:cNvSpPr/>
          <p:nvPr/>
        </p:nvSpPr>
        <p:spPr>
          <a:xfrm>
            <a:off x="2310810" y="962246"/>
            <a:ext cx="6422065" cy="49335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80E86C-B1CE-45B0-A11F-E7CCB7988085}"/>
              </a:ext>
            </a:extLst>
          </p:cNvPr>
          <p:cNvCxnSpPr/>
          <p:nvPr/>
        </p:nvCxnSpPr>
        <p:spPr>
          <a:xfrm flipV="1">
            <a:off x="3048000" y="1651612"/>
            <a:ext cx="4253023" cy="245257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6053DE-652B-4FDD-B4CC-C1CFA0A1D669}"/>
                  </a:ext>
                </a:extLst>
              </p14:cNvPr>
              <p14:cNvContentPartPr/>
              <p14:nvPr/>
            </p14:nvContentPartPr>
            <p14:xfrm>
              <a:off x="3777913" y="3146665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6053DE-652B-4FDD-B4CC-C1CFA0A1D6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4913" y="308402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A6EA7B4-9BF6-4C21-ADFB-2A8A46E38940}"/>
                  </a:ext>
                </a:extLst>
              </p14:cNvPr>
              <p14:cNvContentPartPr/>
              <p14:nvPr/>
            </p14:nvContentPartPr>
            <p14:xfrm>
              <a:off x="4443913" y="2551225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A6EA7B4-9BF6-4C21-ADFB-2A8A46E389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1273" y="248858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005E1F-D980-4DB8-9E05-350AFC53456D}"/>
                  </a:ext>
                </a:extLst>
              </p14:cNvPr>
              <p14:cNvContentPartPr/>
              <p14:nvPr/>
            </p14:nvContentPartPr>
            <p14:xfrm>
              <a:off x="4486753" y="3004825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005E1F-D980-4DB8-9E05-350AFC5345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3753" y="294218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F0738ED-24B8-4D3F-B484-886FFCABC94C}"/>
                  </a:ext>
                </a:extLst>
              </p14:cNvPr>
              <p14:cNvContentPartPr/>
              <p14:nvPr/>
            </p14:nvContentPartPr>
            <p14:xfrm>
              <a:off x="5457673" y="2360065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F0738ED-24B8-4D3F-B484-886FFCABC9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4673" y="229706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ED424BB-ADC8-45A6-AA13-3C46AD02CC39}"/>
                  </a:ext>
                </a:extLst>
              </p14:cNvPr>
              <p14:cNvContentPartPr/>
              <p14:nvPr/>
            </p14:nvContentPartPr>
            <p14:xfrm>
              <a:off x="6166513" y="2253865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ED424BB-ADC8-45A6-AA13-3C46AD02CC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3513" y="219122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90769CF-B7F1-45D1-AD0F-279AA7A2DF5B}"/>
                  </a:ext>
                </a:extLst>
              </p14:cNvPr>
              <p14:cNvContentPartPr/>
              <p14:nvPr/>
            </p14:nvContentPartPr>
            <p14:xfrm>
              <a:off x="5400793" y="2976745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90769CF-B7F1-45D1-AD0F-279AA7A2DF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8153" y="291410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0E9CEF9-47BD-44A4-B2F5-2C1F76661890}"/>
                  </a:ext>
                </a:extLst>
              </p14:cNvPr>
              <p14:cNvContentPartPr/>
              <p14:nvPr/>
            </p14:nvContentPartPr>
            <p14:xfrm>
              <a:off x="4153393" y="4727785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0E9CEF9-47BD-44A4-B2F5-2C1F766618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90753" y="466478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FC0D15B-70EB-42E6-A73A-4E1E9009C137}"/>
                  </a:ext>
                </a:extLst>
              </p14:cNvPr>
              <p14:cNvContentPartPr/>
              <p14:nvPr/>
            </p14:nvContentPartPr>
            <p14:xfrm>
              <a:off x="5081833" y="4479385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FC0D15B-70EB-42E6-A73A-4E1E9009C13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8833" y="441638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0290FA2-F809-4DDF-985B-DDFEE4D11202}"/>
                  </a:ext>
                </a:extLst>
              </p14:cNvPr>
              <p14:cNvContentPartPr/>
              <p14:nvPr/>
            </p14:nvContentPartPr>
            <p14:xfrm>
              <a:off x="5712913" y="3756505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0290FA2-F809-4DDF-985B-DDFEE4D112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49913" y="369350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F6F2CF-82F9-4859-B131-DC824637D151}"/>
                  </a:ext>
                </a:extLst>
              </p14:cNvPr>
              <p14:cNvContentPartPr/>
              <p14:nvPr/>
            </p14:nvContentPartPr>
            <p14:xfrm>
              <a:off x="5698513" y="4578745"/>
              <a:ext cx="1440" cy="3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F6F2CF-82F9-4859-B131-DC824637D15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35873" y="4515745"/>
                <a:ext cx="1270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FB6E0E-1C83-4A8F-80B7-74A54398D6D0}"/>
                  </a:ext>
                </a:extLst>
              </p14:cNvPr>
              <p14:cNvContentPartPr/>
              <p14:nvPr/>
            </p14:nvContentPartPr>
            <p14:xfrm>
              <a:off x="6563593" y="3643105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FB6E0E-1C83-4A8F-80B7-74A54398D6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00593" y="358010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67A260-3C06-4D86-83BB-E01371CBAC9B}"/>
                  </a:ext>
                </a:extLst>
              </p14:cNvPr>
              <p14:cNvContentPartPr/>
              <p14:nvPr/>
            </p14:nvContentPartPr>
            <p14:xfrm>
              <a:off x="6662593" y="4245385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67A260-3C06-4D86-83BB-E01371CBAC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99953" y="418274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6F5C590-E8B1-4225-9083-BCA6BA80AEFA}"/>
                  </a:ext>
                </a:extLst>
              </p14:cNvPr>
              <p14:cNvContentPartPr/>
              <p14:nvPr/>
            </p14:nvContentPartPr>
            <p14:xfrm>
              <a:off x="7151833" y="2934265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6F5C590-E8B1-4225-9083-BCA6BA80AEF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88833" y="287126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215C78C-3C69-4778-A5A8-28D4A477F164}"/>
                  </a:ext>
                </a:extLst>
              </p14:cNvPr>
              <p14:cNvContentPartPr/>
              <p14:nvPr/>
            </p14:nvContentPartPr>
            <p14:xfrm>
              <a:off x="4138993" y="3841465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215C78C-3C69-4778-A5A8-28D4A477F1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6353" y="377882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A96A634-FC87-4481-91E1-9E56DD0FA785}"/>
                  </a:ext>
                </a:extLst>
              </p14:cNvPr>
              <p14:cNvContentPartPr/>
              <p14:nvPr/>
            </p14:nvContentPartPr>
            <p14:xfrm>
              <a:off x="3309913" y="4288225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A96A634-FC87-4481-91E1-9E56DD0FA7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7273" y="4225225"/>
                <a:ext cx="126000" cy="12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9D0ACB-B9B6-4971-A102-7CC8AFA366CE}"/>
              </a:ext>
            </a:extLst>
          </p:cNvPr>
          <p:cNvCxnSpPr/>
          <p:nvPr/>
        </p:nvCxnSpPr>
        <p:spPr>
          <a:xfrm flipV="1">
            <a:off x="3586401" y="2919656"/>
            <a:ext cx="4253023" cy="2452577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517CF05-C606-427A-863D-99586E6A2E61}"/>
              </a:ext>
            </a:extLst>
          </p:cNvPr>
          <p:cNvSpPr txBox="1"/>
          <p:nvPr/>
        </p:nvSpPr>
        <p:spPr>
          <a:xfrm>
            <a:off x="3651250" y="1485767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Block 1</a:t>
            </a:r>
            <a:endParaRPr lang="en-GB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37F381-1C5F-49B2-BD8E-986F73D1367C}"/>
              </a:ext>
            </a:extLst>
          </p:cNvPr>
          <p:cNvSpPr txBox="1"/>
          <p:nvPr/>
        </p:nvSpPr>
        <p:spPr>
          <a:xfrm>
            <a:off x="6751834" y="4727785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Block 2</a:t>
            </a:r>
            <a:endParaRPr lang="en-GB" sz="2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602E3F-BA9F-4A09-BE6B-9B12020E850B}"/>
              </a:ext>
            </a:extLst>
          </p:cNvPr>
          <p:cNvSpPr txBox="1"/>
          <p:nvPr/>
        </p:nvSpPr>
        <p:spPr>
          <a:xfrm>
            <a:off x="4623994" y="6015505"/>
            <a:ext cx="195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Fixed variable</a:t>
            </a:r>
            <a:endParaRPr lang="en-GB" sz="2400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79804-B036-4320-B47B-80A30B10D948}"/>
              </a:ext>
            </a:extLst>
          </p:cNvPr>
          <p:cNvSpPr txBox="1"/>
          <p:nvPr/>
        </p:nvSpPr>
        <p:spPr>
          <a:xfrm>
            <a:off x="700754" y="2731166"/>
            <a:ext cx="1610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Dependent</a:t>
            </a:r>
          </a:p>
          <a:p>
            <a:pPr algn="ctr"/>
            <a:r>
              <a:rPr lang="en-US" sz="2400" b="1"/>
              <a:t>variable</a:t>
            </a:r>
            <a:endParaRPr lang="en-GB" sz="2400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21C6DE-1A9C-4C17-AA46-E47F30AC5FBF}"/>
              </a:ext>
            </a:extLst>
          </p:cNvPr>
          <p:cNvSpPr txBox="1"/>
          <p:nvPr/>
        </p:nvSpPr>
        <p:spPr>
          <a:xfrm>
            <a:off x="3354518" y="341433"/>
            <a:ext cx="4334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All fixed + random intercept</a:t>
            </a:r>
            <a:endParaRPr lang="en-GB" sz="2800" b="1"/>
          </a:p>
        </p:txBody>
      </p:sp>
    </p:spTree>
    <p:extLst>
      <p:ext uri="{BB962C8B-B14F-4D97-AF65-F5344CB8AC3E}">
        <p14:creationId xmlns:p14="http://schemas.microsoft.com/office/powerpoint/2010/main" val="245677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036BD9-05DF-4B9F-8DB6-2C85C0C3F3A1}"/>
              </a:ext>
            </a:extLst>
          </p:cNvPr>
          <p:cNvSpPr/>
          <p:nvPr/>
        </p:nvSpPr>
        <p:spPr>
          <a:xfrm>
            <a:off x="2310810" y="962246"/>
            <a:ext cx="6422065" cy="49335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80E86C-B1CE-45B0-A11F-E7CCB7988085}"/>
              </a:ext>
            </a:extLst>
          </p:cNvPr>
          <p:cNvCxnSpPr>
            <a:cxnSpLocks/>
          </p:cNvCxnSpPr>
          <p:nvPr/>
        </p:nvCxnSpPr>
        <p:spPr>
          <a:xfrm flipV="1">
            <a:off x="2820832" y="2127013"/>
            <a:ext cx="3841761" cy="175714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6053DE-652B-4FDD-B4CC-C1CFA0A1D669}"/>
                  </a:ext>
                </a:extLst>
              </p14:cNvPr>
              <p14:cNvContentPartPr/>
              <p14:nvPr/>
            </p14:nvContentPartPr>
            <p14:xfrm>
              <a:off x="3777913" y="3146665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6053DE-652B-4FDD-B4CC-C1CFA0A1D6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4913" y="308402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A6EA7B4-9BF6-4C21-ADFB-2A8A46E38940}"/>
                  </a:ext>
                </a:extLst>
              </p14:cNvPr>
              <p14:cNvContentPartPr/>
              <p14:nvPr/>
            </p14:nvContentPartPr>
            <p14:xfrm>
              <a:off x="4443913" y="2551225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A6EA7B4-9BF6-4C21-ADFB-2A8A46E389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1273" y="248858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005E1F-D980-4DB8-9E05-350AFC53456D}"/>
                  </a:ext>
                </a:extLst>
              </p14:cNvPr>
              <p14:cNvContentPartPr/>
              <p14:nvPr/>
            </p14:nvContentPartPr>
            <p14:xfrm>
              <a:off x="4486753" y="3004825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005E1F-D980-4DB8-9E05-350AFC5345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3753" y="294218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F0738ED-24B8-4D3F-B484-886FFCABC94C}"/>
                  </a:ext>
                </a:extLst>
              </p14:cNvPr>
              <p14:cNvContentPartPr/>
              <p14:nvPr/>
            </p14:nvContentPartPr>
            <p14:xfrm>
              <a:off x="5457673" y="2360065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F0738ED-24B8-4D3F-B484-886FFCABC9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4673" y="229706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ED424BB-ADC8-45A6-AA13-3C46AD02CC39}"/>
                  </a:ext>
                </a:extLst>
              </p14:cNvPr>
              <p14:cNvContentPartPr/>
              <p14:nvPr/>
            </p14:nvContentPartPr>
            <p14:xfrm>
              <a:off x="6166513" y="2253865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ED424BB-ADC8-45A6-AA13-3C46AD02CC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3513" y="219122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90769CF-B7F1-45D1-AD0F-279AA7A2DF5B}"/>
                  </a:ext>
                </a:extLst>
              </p14:cNvPr>
              <p14:cNvContentPartPr/>
              <p14:nvPr/>
            </p14:nvContentPartPr>
            <p14:xfrm>
              <a:off x="5400793" y="2976745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90769CF-B7F1-45D1-AD0F-279AA7A2DF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8153" y="291410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0E9CEF9-47BD-44A4-B2F5-2C1F76661890}"/>
                  </a:ext>
                </a:extLst>
              </p14:cNvPr>
              <p14:cNvContentPartPr/>
              <p14:nvPr/>
            </p14:nvContentPartPr>
            <p14:xfrm>
              <a:off x="4324843" y="4878692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0E9CEF9-47BD-44A4-B2F5-2C1F766618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62203" y="481569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FC0D15B-70EB-42E6-A73A-4E1E9009C137}"/>
                  </a:ext>
                </a:extLst>
              </p14:cNvPr>
              <p14:cNvContentPartPr/>
              <p14:nvPr/>
            </p14:nvContentPartPr>
            <p14:xfrm>
              <a:off x="5081833" y="4479385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FC0D15B-70EB-42E6-A73A-4E1E9009C13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8833" y="441638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0290FA2-F809-4DDF-985B-DDFEE4D11202}"/>
                  </a:ext>
                </a:extLst>
              </p14:cNvPr>
              <p14:cNvContentPartPr/>
              <p14:nvPr/>
            </p14:nvContentPartPr>
            <p14:xfrm>
              <a:off x="5712913" y="3756505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0290FA2-F809-4DDF-985B-DDFEE4D112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49913" y="369350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F6F2CF-82F9-4859-B131-DC824637D151}"/>
                  </a:ext>
                </a:extLst>
              </p14:cNvPr>
              <p14:cNvContentPartPr/>
              <p14:nvPr/>
            </p14:nvContentPartPr>
            <p14:xfrm>
              <a:off x="5698513" y="4578745"/>
              <a:ext cx="1440" cy="3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F6F2CF-82F9-4859-B131-DC824637D15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35873" y="4515745"/>
                <a:ext cx="1270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FB6E0E-1C83-4A8F-80B7-74A54398D6D0}"/>
                  </a:ext>
                </a:extLst>
              </p14:cNvPr>
              <p14:cNvContentPartPr/>
              <p14:nvPr/>
            </p14:nvContentPartPr>
            <p14:xfrm>
              <a:off x="6563593" y="3643105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FB6E0E-1C83-4A8F-80B7-74A54398D6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00593" y="358010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67A260-3C06-4D86-83BB-E01371CBAC9B}"/>
                  </a:ext>
                </a:extLst>
              </p14:cNvPr>
              <p14:cNvContentPartPr/>
              <p14:nvPr/>
            </p14:nvContentPartPr>
            <p14:xfrm>
              <a:off x="6662593" y="4245385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67A260-3C06-4D86-83BB-E01371CBAC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99953" y="418274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6F5C590-E8B1-4225-9083-BCA6BA80AEFA}"/>
                  </a:ext>
                </a:extLst>
              </p14:cNvPr>
              <p14:cNvContentPartPr/>
              <p14:nvPr/>
            </p14:nvContentPartPr>
            <p14:xfrm>
              <a:off x="7151833" y="2934265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6F5C590-E8B1-4225-9083-BCA6BA80AEF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88833" y="287126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215C78C-3C69-4778-A5A8-28D4A477F164}"/>
                  </a:ext>
                </a:extLst>
              </p14:cNvPr>
              <p14:cNvContentPartPr/>
              <p14:nvPr/>
            </p14:nvContentPartPr>
            <p14:xfrm>
              <a:off x="4138993" y="3841465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215C78C-3C69-4778-A5A8-28D4A477F1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6353" y="377882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A96A634-FC87-4481-91E1-9E56DD0FA785}"/>
                  </a:ext>
                </a:extLst>
              </p14:cNvPr>
              <p14:cNvContentPartPr/>
              <p14:nvPr/>
            </p14:nvContentPartPr>
            <p14:xfrm>
              <a:off x="3048635" y="3562163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A96A634-FC87-4481-91E1-9E56DD0FA7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5995" y="3499163"/>
                <a:ext cx="126000" cy="12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9D0ACB-B9B6-4971-A102-7CC8AFA366CE}"/>
              </a:ext>
            </a:extLst>
          </p:cNvPr>
          <p:cNvCxnSpPr>
            <a:cxnSpLocks/>
          </p:cNvCxnSpPr>
          <p:nvPr/>
        </p:nvCxnSpPr>
        <p:spPr>
          <a:xfrm flipV="1">
            <a:off x="4047117" y="2671338"/>
            <a:ext cx="3572557" cy="293571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517CF05-C606-427A-863D-99586E6A2E61}"/>
              </a:ext>
            </a:extLst>
          </p:cNvPr>
          <p:cNvSpPr txBox="1"/>
          <p:nvPr/>
        </p:nvSpPr>
        <p:spPr>
          <a:xfrm>
            <a:off x="3651250" y="1485767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Block 1</a:t>
            </a:r>
            <a:endParaRPr lang="en-GB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37F381-1C5F-49B2-BD8E-986F73D1367C}"/>
              </a:ext>
            </a:extLst>
          </p:cNvPr>
          <p:cNvSpPr txBox="1"/>
          <p:nvPr/>
        </p:nvSpPr>
        <p:spPr>
          <a:xfrm>
            <a:off x="6751834" y="4727785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Block 2</a:t>
            </a:r>
            <a:endParaRPr lang="en-GB" sz="2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602E3F-BA9F-4A09-BE6B-9B12020E850B}"/>
              </a:ext>
            </a:extLst>
          </p:cNvPr>
          <p:cNvSpPr txBox="1"/>
          <p:nvPr/>
        </p:nvSpPr>
        <p:spPr>
          <a:xfrm>
            <a:off x="4623994" y="6015505"/>
            <a:ext cx="195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Fixed variable</a:t>
            </a:r>
            <a:endParaRPr lang="en-GB" sz="2400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79804-B036-4320-B47B-80A30B10D948}"/>
              </a:ext>
            </a:extLst>
          </p:cNvPr>
          <p:cNvSpPr txBox="1"/>
          <p:nvPr/>
        </p:nvSpPr>
        <p:spPr>
          <a:xfrm>
            <a:off x="700754" y="2731166"/>
            <a:ext cx="1610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Dependent</a:t>
            </a:r>
          </a:p>
          <a:p>
            <a:pPr algn="ctr"/>
            <a:r>
              <a:rPr lang="en-US" sz="2400" b="1"/>
              <a:t>variable</a:t>
            </a:r>
            <a:endParaRPr lang="en-GB" sz="2400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4313A1-6C3E-401D-AAEE-72F5C1C1ADD4}"/>
              </a:ext>
            </a:extLst>
          </p:cNvPr>
          <p:cNvSpPr txBox="1"/>
          <p:nvPr/>
        </p:nvSpPr>
        <p:spPr>
          <a:xfrm>
            <a:off x="2237635" y="354133"/>
            <a:ext cx="6723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All fixed + random intercept + random slope</a:t>
            </a:r>
            <a:endParaRPr lang="en-GB" sz="2800" b="1"/>
          </a:p>
        </p:txBody>
      </p:sp>
    </p:spTree>
    <p:extLst>
      <p:ext uri="{BB962C8B-B14F-4D97-AF65-F5344CB8AC3E}">
        <p14:creationId xmlns:p14="http://schemas.microsoft.com/office/powerpoint/2010/main" val="570119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75BFC0-21FD-4515-9B2A-57E35EED166C}"/>
              </a:ext>
            </a:extLst>
          </p:cNvPr>
          <p:cNvSpPr txBox="1"/>
          <p:nvPr/>
        </p:nvSpPr>
        <p:spPr>
          <a:xfrm>
            <a:off x="1022350" y="1281142"/>
            <a:ext cx="9036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 few further remarks</a:t>
            </a:r>
          </a:p>
          <a:p>
            <a:endParaRPr lang="en-US" sz="2400"/>
          </a:p>
          <a:p>
            <a:r>
              <a:rPr lang="en-US" sz="2400" b="1"/>
              <a:t>Blocks</a:t>
            </a:r>
            <a:r>
              <a:rPr lang="en-US" sz="2400"/>
              <a:t> are probably always </a:t>
            </a:r>
            <a:r>
              <a:rPr lang="en-US" sz="2400" b="1"/>
              <a:t>best treated as RANDOM EFFECTS </a:t>
            </a:r>
            <a:r>
              <a:rPr lang="en-US" sz="2400"/>
              <a:t>(e.g. we view blocks as spatial samples, </a:t>
            </a:r>
            <a:r>
              <a:rPr lang="en-US" sz="2400" b="1"/>
              <a:t>representative</a:t>
            </a:r>
            <a:r>
              <a:rPr lang="en-US" sz="2400"/>
              <a:t> of wider spatial variation)</a:t>
            </a:r>
          </a:p>
          <a:p>
            <a:endParaRPr lang="en-US" sz="2400"/>
          </a:p>
          <a:p>
            <a:r>
              <a:rPr lang="en-US" sz="2400" b="1"/>
              <a:t>Effective analysis </a:t>
            </a:r>
            <a:r>
              <a:rPr lang="en-US" sz="2400"/>
              <a:t>of random effects </a:t>
            </a:r>
            <a:r>
              <a:rPr lang="en-US" sz="2400" b="1"/>
              <a:t>has a burden of replication</a:t>
            </a:r>
          </a:p>
          <a:p>
            <a:endParaRPr lang="en-US" sz="2400"/>
          </a:p>
          <a:p>
            <a:r>
              <a:rPr lang="en-US" sz="2400"/>
              <a:t>By design, Blocks may be treated as fixed effects (e.g. there is a specific reason to be interested in the Blocks themselves)</a:t>
            </a:r>
          </a:p>
          <a:p>
            <a:endParaRPr lang="en-US" sz="2400"/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84477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D66CC63-D833-402B-878C-5C083B6A7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022" y="2832100"/>
            <a:ext cx="256032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555CF5-01CD-4AC2-A70A-326FE704E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452" y="2832100"/>
            <a:ext cx="2303527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F94504-CC7F-458C-B101-DB9758385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11" y="2832100"/>
            <a:ext cx="2392628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3E5CE7-FCAA-4C08-B4E0-7FF196B8F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193" y="2832100"/>
            <a:ext cx="2824615" cy="365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F9CD76-EC8C-44D7-ABF5-B9170E34956B}"/>
              </a:ext>
            </a:extLst>
          </p:cNvPr>
          <p:cNvSpPr txBox="1"/>
          <p:nvPr/>
        </p:nvSpPr>
        <p:spPr>
          <a:xfrm>
            <a:off x="850900" y="463550"/>
            <a:ext cx="92305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This stuff is hard</a:t>
            </a:r>
          </a:p>
          <a:p>
            <a:endParaRPr lang="en-US" sz="2400"/>
          </a:p>
          <a:p>
            <a:r>
              <a:rPr lang="en-US" sz="2400"/>
              <a:t>This requires both subject/information expertise and statistical expertise</a:t>
            </a:r>
          </a:p>
          <a:p>
            <a:endParaRPr lang="en-US" sz="2400"/>
          </a:p>
          <a:p>
            <a:r>
              <a:rPr lang="en-US" sz="2400"/>
              <a:t>Investment in skills building will pay career-long dividends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83709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69287-C99A-4704-A291-C1E80BB93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224"/>
          <a:stretch/>
        </p:blipFill>
        <p:spPr>
          <a:xfrm>
            <a:off x="2101855" y="1072114"/>
            <a:ext cx="7723382" cy="48527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F5B51B-7977-46BA-AD81-4D81F2094CE8}"/>
              </a:ext>
            </a:extLst>
          </p:cNvPr>
          <p:cNvSpPr txBox="1"/>
          <p:nvPr/>
        </p:nvSpPr>
        <p:spPr>
          <a:xfrm>
            <a:off x="154005" y="6140918"/>
            <a:ext cx="241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Touchon &amp; McCoy 2016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79AA80-95C3-4D63-8273-E6FBDF6B673C}"/>
              </a:ext>
            </a:extLst>
          </p:cNvPr>
          <p:cNvSpPr txBox="1"/>
          <p:nvPr/>
        </p:nvSpPr>
        <p:spPr>
          <a:xfrm>
            <a:off x="1183906" y="163686"/>
            <a:ext cx="10318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Stats techniques used in papers (since 1990)</a:t>
            </a:r>
            <a:endParaRPr lang="en-GB" sz="4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A2702A-0743-4EEF-A91D-C0289F3CAEA9}"/>
              </a:ext>
            </a:extLst>
          </p:cNvPr>
          <p:cNvSpPr/>
          <p:nvPr/>
        </p:nvSpPr>
        <p:spPr>
          <a:xfrm>
            <a:off x="1857676" y="2079057"/>
            <a:ext cx="8232469" cy="1443789"/>
          </a:xfrm>
          <a:prstGeom prst="rect">
            <a:avLst/>
          </a:prstGeom>
          <a:solidFill>
            <a:schemeClr val="accent5">
              <a:lumMod val="60000"/>
              <a:lumOff val="40000"/>
              <a:alpha val="26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A55DFF-BF4B-41B3-9F77-EAD14A422AEB}"/>
              </a:ext>
            </a:extLst>
          </p:cNvPr>
          <p:cNvSpPr/>
          <p:nvPr/>
        </p:nvSpPr>
        <p:spPr>
          <a:xfrm>
            <a:off x="1847311" y="3522846"/>
            <a:ext cx="8242834" cy="2541014"/>
          </a:xfrm>
          <a:prstGeom prst="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0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F5B51B-7977-46BA-AD81-4D81F2094CE8}"/>
              </a:ext>
            </a:extLst>
          </p:cNvPr>
          <p:cNvSpPr txBox="1"/>
          <p:nvPr/>
        </p:nvSpPr>
        <p:spPr>
          <a:xfrm>
            <a:off x="154005" y="6140918"/>
            <a:ext cx="241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Touchon &amp; McCoy 2016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79AA80-95C3-4D63-8273-E6FBDF6B673C}"/>
              </a:ext>
            </a:extLst>
          </p:cNvPr>
          <p:cNvSpPr txBox="1"/>
          <p:nvPr/>
        </p:nvSpPr>
        <p:spPr>
          <a:xfrm>
            <a:off x="1183906" y="163686"/>
            <a:ext cx="10318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Stats techniques used in papers (since 1990)</a:t>
            </a:r>
            <a:endParaRPr lang="en-GB" sz="4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4618C-642B-47C1-BD62-56E578FB8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348" y="1117230"/>
            <a:ext cx="7659560" cy="53063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A18486-9FC3-4F83-89A7-9C4B06D18615}"/>
              </a:ext>
            </a:extLst>
          </p:cNvPr>
          <p:cNvSpPr txBox="1"/>
          <p:nvPr/>
        </p:nvSpPr>
        <p:spPr>
          <a:xfrm>
            <a:off x="862607" y="2820202"/>
            <a:ext cx="21417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'Traditional'</a:t>
            </a:r>
          </a:p>
          <a:p>
            <a:pPr algn="ctr"/>
            <a:r>
              <a:rPr lang="en-US" sz="3200"/>
              <a:t>techniques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274896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F5B51B-7977-46BA-AD81-4D81F2094CE8}"/>
              </a:ext>
            </a:extLst>
          </p:cNvPr>
          <p:cNvSpPr txBox="1"/>
          <p:nvPr/>
        </p:nvSpPr>
        <p:spPr>
          <a:xfrm>
            <a:off x="154005" y="6140918"/>
            <a:ext cx="241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Touchon &amp; McCoy 2016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79AA80-95C3-4D63-8273-E6FBDF6B673C}"/>
              </a:ext>
            </a:extLst>
          </p:cNvPr>
          <p:cNvSpPr txBox="1"/>
          <p:nvPr/>
        </p:nvSpPr>
        <p:spPr>
          <a:xfrm>
            <a:off x="1183906" y="163686"/>
            <a:ext cx="10318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Stats techniques used in papers (since 1990)</a:t>
            </a:r>
            <a:endParaRPr lang="en-GB" sz="4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18486-9FC3-4F83-89A7-9C4B06D18615}"/>
              </a:ext>
            </a:extLst>
          </p:cNvPr>
          <p:cNvSpPr txBox="1"/>
          <p:nvPr/>
        </p:nvSpPr>
        <p:spPr>
          <a:xfrm>
            <a:off x="924034" y="2820202"/>
            <a:ext cx="20188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'Modern'</a:t>
            </a:r>
          </a:p>
          <a:p>
            <a:pPr algn="ctr"/>
            <a:r>
              <a:rPr lang="en-US" sz="3200"/>
              <a:t>techniques</a:t>
            </a:r>
            <a:endParaRPr lang="en-GB" sz="3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717BE-8A80-485C-9339-1E4045582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548" y="1289775"/>
            <a:ext cx="8128418" cy="503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9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F5B51B-7977-46BA-AD81-4D81F2094CE8}"/>
              </a:ext>
            </a:extLst>
          </p:cNvPr>
          <p:cNvSpPr txBox="1"/>
          <p:nvPr/>
        </p:nvSpPr>
        <p:spPr>
          <a:xfrm>
            <a:off x="154005" y="6140918"/>
            <a:ext cx="241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Touchon &amp; McCoy 2016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79AA80-95C3-4D63-8273-E6FBDF6B673C}"/>
              </a:ext>
            </a:extLst>
          </p:cNvPr>
          <p:cNvSpPr txBox="1"/>
          <p:nvPr/>
        </p:nvSpPr>
        <p:spPr>
          <a:xfrm>
            <a:off x="1183906" y="163686"/>
            <a:ext cx="10318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Stats techniques used in papers (since 1990)</a:t>
            </a:r>
            <a:endParaRPr lang="en-GB" sz="4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18486-9FC3-4F83-89A7-9C4B06D18615}"/>
              </a:ext>
            </a:extLst>
          </p:cNvPr>
          <p:cNvSpPr txBox="1"/>
          <p:nvPr/>
        </p:nvSpPr>
        <p:spPr>
          <a:xfrm>
            <a:off x="924034" y="2820202"/>
            <a:ext cx="20188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'Modern'</a:t>
            </a:r>
          </a:p>
          <a:p>
            <a:pPr algn="ctr"/>
            <a:r>
              <a:rPr lang="en-US" sz="3200"/>
              <a:t>techniques</a:t>
            </a:r>
            <a:endParaRPr lang="en-GB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8BA89-0983-448E-B7D9-BD9C2A2A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438" y="1594272"/>
            <a:ext cx="6151086" cy="41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3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342140-77C1-4C8D-A283-D7A63DCBC42C}"/>
              </a:ext>
            </a:extLst>
          </p:cNvPr>
          <p:cNvSpPr txBox="1"/>
          <p:nvPr/>
        </p:nvSpPr>
        <p:spPr>
          <a:xfrm>
            <a:off x="154005" y="6140918"/>
            <a:ext cx="241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Touchon &amp; McCoy 2016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461EF-2507-489C-818F-F631C1EC23FB}"/>
              </a:ext>
            </a:extLst>
          </p:cNvPr>
          <p:cNvSpPr txBox="1"/>
          <p:nvPr/>
        </p:nvSpPr>
        <p:spPr>
          <a:xfrm>
            <a:off x="2492942" y="221439"/>
            <a:ext cx="6594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Training in research degrees</a:t>
            </a:r>
            <a:endParaRPr lang="en-GB" sz="4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D25CC-12FD-43D7-BD5B-DFBA9F60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984" y="1330584"/>
            <a:ext cx="4496031" cy="44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4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bench next to a sign&#10;&#10;Description automatically generated with medium confidence">
            <a:extLst>
              <a:ext uri="{FF2B5EF4-FFF2-40B4-BE49-F238E27FC236}">
                <a16:creationId xmlns:a16="http://schemas.microsoft.com/office/drawing/2014/main" id="{4FBAC18A-84B6-46A1-AF1C-80A9D95EC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84" y="91903"/>
            <a:ext cx="10351032" cy="667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5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5AB5E6-2A38-4C18-9AC3-966938720737}"/>
              </a:ext>
            </a:extLst>
          </p:cNvPr>
          <p:cNvSpPr/>
          <p:nvPr/>
        </p:nvSpPr>
        <p:spPr>
          <a:xfrm>
            <a:off x="2269616" y="1141072"/>
            <a:ext cx="5824602" cy="54613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5C0E37-0C87-40C1-B52F-0C46F9B27871}"/>
              </a:ext>
            </a:extLst>
          </p:cNvPr>
          <p:cNvSpPr/>
          <p:nvPr/>
        </p:nvSpPr>
        <p:spPr>
          <a:xfrm>
            <a:off x="8479662" y="2675466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7C9D7-8443-4DAC-A564-BF30AB08E9C5}"/>
              </a:ext>
            </a:extLst>
          </p:cNvPr>
          <p:cNvSpPr/>
          <p:nvPr/>
        </p:nvSpPr>
        <p:spPr>
          <a:xfrm>
            <a:off x="8479662" y="3384303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2FC63-4907-495F-B489-9DE54A140FC3}"/>
              </a:ext>
            </a:extLst>
          </p:cNvPr>
          <p:cNvSpPr txBox="1"/>
          <p:nvPr/>
        </p:nvSpPr>
        <p:spPr>
          <a:xfrm>
            <a:off x="8357619" y="2100940"/>
            <a:ext cx="179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Treatment factor</a:t>
            </a:r>
            <a:endParaRPr lang="en-GB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42661-AEF2-4ADA-B4D0-24867C03B35D}"/>
              </a:ext>
            </a:extLst>
          </p:cNvPr>
          <p:cNvSpPr txBox="1"/>
          <p:nvPr/>
        </p:nvSpPr>
        <p:spPr>
          <a:xfrm>
            <a:off x="9053827" y="2725088"/>
            <a:ext cx="88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Control</a:t>
            </a:r>
            <a:endParaRPr lang="en-GB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1D189A-4F3E-4F79-BF07-65001FE358AB}"/>
              </a:ext>
            </a:extLst>
          </p:cNvPr>
          <p:cNvSpPr txBox="1"/>
          <p:nvPr/>
        </p:nvSpPr>
        <p:spPr>
          <a:xfrm>
            <a:off x="9052571" y="3420113"/>
            <a:ext cx="14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Manipulation</a:t>
            </a:r>
            <a:endParaRPr lang="en-GB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52453C-F7D1-4976-9A03-2BEE46907277}"/>
              </a:ext>
            </a:extLst>
          </p:cNvPr>
          <p:cNvSpPr/>
          <p:nvPr/>
        </p:nvSpPr>
        <p:spPr>
          <a:xfrm>
            <a:off x="3000352" y="1367666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64AF88-1F44-4BAF-9365-5A3445EDA1D7}"/>
              </a:ext>
            </a:extLst>
          </p:cNvPr>
          <p:cNvSpPr/>
          <p:nvPr/>
        </p:nvSpPr>
        <p:spPr>
          <a:xfrm>
            <a:off x="3610662" y="4349430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027CAD-E1CB-4523-8543-C85B63812474}"/>
              </a:ext>
            </a:extLst>
          </p:cNvPr>
          <p:cNvSpPr/>
          <p:nvPr/>
        </p:nvSpPr>
        <p:spPr>
          <a:xfrm>
            <a:off x="5122532" y="5064251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5D97E3-EA07-43B5-8CE7-BDD69C21FD4E}"/>
              </a:ext>
            </a:extLst>
          </p:cNvPr>
          <p:cNvSpPr/>
          <p:nvPr/>
        </p:nvSpPr>
        <p:spPr>
          <a:xfrm>
            <a:off x="5438750" y="2508896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20F741-B884-4D13-8909-A6F33E65A876}"/>
              </a:ext>
            </a:extLst>
          </p:cNvPr>
          <p:cNvSpPr/>
          <p:nvPr/>
        </p:nvSpPr>
        <p:spPr>
          <a:xfrm>
            <a:off x="6257895" y="3789445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223FEA2-1E33-4619-89AA-272DDD7D28B6}"/>
              </a:ext>
            </a:extLst>
          </p:cNvPr>
          <p:cNvSpPr/>
          <p:nvPr/>
        </p:nvSpPr>
        <p:spPr>
          <a:xfrm>
            <a:off x="5835699" y="5131590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B40D24-F8DA-446E-BAE7-982B19C4919F}"/>
              </a:ext>
            </a:extLst>
          </p:cNvPr>
          <p:cNvSpPr/>
          <p:nvPr/>
        </p:nvSpPr>
        <p:spPr>
          <a:xfrm>
            <a:off x="4620046" y="3484660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4526FF-AC27-4F8F-A12A-C37400CF8C05}"/>
              </a:ext>
            </a:extLst>
          </p:cNvPr>
          <p:cNvSpPr/>
          <p:nvPr/>
        </p:nvSpPr>
        <p:spPr>
          <a:xfrm>
            <a:off x="4307103" y="1875585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77B657-0ACA-48D4-8518-13C5867E673C}"/>
              </a:ext>
            </a:extLst>
          </p:cNvPr>
          <p:cNvSpPr/>
          <p:nvPr/>
        </p:nvSpPr>
        <p:spPr>
          <a:xfrm>
            <a:off x="5872148" y="3037531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ADFCE2-D4E2-47AC-A5E9-FA038D9AE2BA}"/>
              </a:ext>
            </a:extLst>
          </p:cNvPr>
          <p:cNvSpPr/>
          <p:nvPr/>
        </p:nvSpPr>
        <p:spPr>
          <a:xfrm>
            <a:off x="5122531" y="4285646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287B1-D0F5-49A7-9785-6025182EE18B}"/>
              </a:ext>
            </a:extLst>
          </p:cNvPr>
          <p:cNvSpPr/>
          <p:nvPr/>
        </p:nvSpPr>
        <p:spPr>
          <a:xfrm>
            <a:off x="3141016" y="5248549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332DB0-B7C5-46A6-AABA-ACA953C3EFA4}"/>
              </a:ext>
            </a:extLst>
          </p:cNvPr>
          <p:cNvSpPr/>
          <p:nvPr/>
        </p:nvSpPr>
        <p:spPr>
          <a:xfrm>
            <a:off x="6650155" y="4477032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6B123C-0C83-4BF3-83EA-0D4C7CFC8564}"/>
              </a:ext>
            </a:extLst>
          </p:cNvPr>
          <p:cNvSpPr txBox="1"/>
          <p:nvPr/>
        </p:nvSpPr>
        <p:spPr>
          <a:xfrm>
            <a:off x="2135051" y="75194"/>
            <a:ext cx="8473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/>
              <a:t>What can we learn from this?</a:t>
            </a:r>
            <a:endParaRPr lang="en-GB" sz="5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4DCE03-86F1-47BC-92DE-5816D4B53F64}"/>
              </a:ext>
            </a:extLst>
          </p:cNvPr>
          <p:cNvSpPr txBox="1"/>
          <p:nvPr/>
        </p:nvSpPr>
        <p:spPr>
          <a:xfrm>
            <a:off x="8288866" y="1413920"/>
            <a:ext cx="267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Randomised design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349114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5AB5E6-2A38-4C18-9AC3-966938720737}"/>
              </a:ext>
            </a:extLst>
          </p:cNvPr>
          <p:cNvSpPr/>
          <p:nvPr/>
        </p:nvSpPr>
        <p:spPr>
          <a:xfrm>
            <a:off x="2227283" y="1234206"/>
            <a:ext cx="5824602" cy="54613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5C0E37-0C87-40C1-B52F-0C46F9B27871}"/>
              </a:ext>
            </a:extLst>
          </p:cNvPr>
          <p:cNvSpPr/>
          <p:nvPr/>
        </p:nvSpPr>
        <p:spPr>
          <a:xfrm>
            <a:off x="8437329" y="2768600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7C9D7-8443-4DAC-A564-BF30AB08E9C5}"/>
              </a:ext>
            </a:extLst>
          </p:cNvPr>
          <p:cNvSpPr/>
          <p:nvPr/>
        </p:nvSpPr>
        <p:spPr>
          <a:xfrm>
            <a:off x="8437329" y="3477437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2FC63-4907-495F-B489-9DE54A140FC3}"/>
              </a:ext>
            </a:extLst>
          </p:cNvPr>
          <p:cNvSpPr txBox="1"/>
          <p:nvPr/>
        </p:nvSpPr>
        <p:spPr>
          <a:xfrm>
            <a:off x="8315286" y="2194074"/>
            <a:ext cx="179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Treatment factor</a:t>
            </a:r>
            <a:endParaRPr lang="en-GB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42661-AEF2-4ADA-B4D0-24867C03B35D}"/>
              </a:ext>
            </a:extLst>
          </p:cNvPr>
          <p:cNvSpPr txBox="1"/>
          <p:nvPr/>
        </p:nvSpPr>
        <p:spPr>
          <a:xfrm>
            <a:off x="9011494" y="2818222"/>
            <a:ext cx="88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Control</a:t>
            </a:r>
            <a:endParaRPr lang="en-GB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1D189A-4F3E-4F79-BF07-65001FE358AB}"/>
              </a:ext>
            </a:extLst>
          </p:cNvPr>
          <p:cNvSpPr txBox="1"/>
          <p:nvPr/>
        </p:nvSpPr>
        <p:spPr>
          <a:xfrm>
            <a:off x="9010238" y="3513247"/>
            <a:ext cx="14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Manipulation</a:t>
            </a:r>
            <a:endParaRPr lang="en-GB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52453C-F7D1-4976-9A03-2BEE46907277}"/>
              </a:ext>
            </a:extLst>
          </p:cNvPr>
          <p:cNvSpPr/>
          <p:nvPr/>
        </p:nvSpPr>
        <p:spPr>
          <a:xfrm>
            <a:off x="2958019" y="1460800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64AF88-1F44-4BAF-9365-5A3445EDA1D7}"/>
              </a:ext>
            </a:extLst>
          </p:cNvPr>
          <p:cNvSpPr/>
          <p:nvPr/>
        </p:nvSpPr>
        <p:spPr>
          <a:xfrm>
            <a:off x="3563867" y="3694737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027CAD-E1CB-4523-8543-C85B63812474}"/>
              </a:ext>
            </a:extLst>
          </p:cNvPr>
          <p:cNvSpPr/>
          <p:nvPr/>
        </p:nvSpPr>
        <p:spPr>
          <a:xfrm>
            <a:off x="3733321" y="4841952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5D97E3-EA07-43B5-8CE7-BDD69C21FD4E}"/>
              </a:ext>
            </a:extLst>
          </p:cNvPr>
          <p:cNvSpPr/>
          <p:nvPr/>
        </p:nvSpPr>
        <p:spPr>
          <a:xfrm>
            <a:off x="5538184" y="2372020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20F741-B884-4D13-8909-A6F33E65A876}"/>
              </a:ext>
            </a:extLst>
          </p:cNvPr>
          <p:cNvSpPr/>
          <p:nvPr/>
        </p:nvSpPr>
        <p:spPr>
          <a:xfrm>
            <a:off x="6215562" y="3882579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223FEA2-1E33-4619-89AA-272DDD7D28B6}"/>
              </a:ext>
            </a:extLst>
          </p:cNvPr>
          <p:cNvSpPr/>
          <p:nvPr/>
        </p:nvSpPr>
        <p:spPr>
          <a:xfrm>
            <a:off x="5677119" y="5651261"/>
            <a:ext cx="396949" cy="3756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B40D24-F8DA-446E-BAE7-982B19C4919F}"/>
              </a:ext>
            </a:extLst>
          </p:cNvPr>
          <p:cNvSpPr/>
          <p:nvPr/>
        </p:nvSpPr>
        <p:spPr>
          <a:xfrm>
            <a:off x="3004097" y="3706110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4526FF-AC27-4F8F-A12A-C37400CF8C05}"/>
              </a:ext>
            </a:extLst>
          </p:cNvPr>
          <p:cNvSpPr/>
          <p:nvPr/>
        </p:nvSpPr>
        <p:spPr>
          <a:xfrm>
            <a:off x="3534846" y="1460800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77B657-0ACA-48D4-8518-13C5867E673C}"/>
              </a:ext>
            </a:extLst>
          </p:cNvPr>
          <p:cNvSpPr/>
          <p:nvPr/>
        </p:nvSpPr>
        <p:spPr>
          <a:xfrm>
            <a:off x="6074068" y="2372020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ADFCE2-D4E2-47AC-A5E9-FA038D9AE2BA}"/>
              </a:ext>
            </a:extLst>
          </p:cNvPr>
          <p:cNvSpPr/>
          <p:nvPr/>
        </p:nvSpPr>
        <p:spPr>
          <a:xfrm>
            <a:off x="6736774" y="3882579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287B1-D0F5-49A7-9785-6025182EE18B}"/>
              </a:ext>
            </a:extLst>
          </p:cNvPr>
          <p:cNvSpPr/>
          <p:nvPr/>
        </p:nvSpPr>
        <p:spPr>
          <a:xfrm>
            <a:off x="4297806" y="4841952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332DB0-B7C5-46A6-AABA-ACA953C3EFA4}"/>
              </a:ext>
            </a:extLst>
          </p:cNvPr>
          <p:cNvSpPr/>
          <p:nvPr/>
        </p:nvSpPr>
        <p:spPr>
          <a:xfrm>
            <a:off x="6240810" y="5651261"/>
            <a:ext cx="396949" cy="382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8DF344-A665-4318-A74F-44E7C639E60B}"/>
              </a:ext>
            </a:extLst>
          </p:cNvPr>
          <p:cNvSpPr txBox="1"/>
          <p:nvPr/>
        </p:nvSpPr>
        <p:spPr>
          <a:xfrm>
            <a:off x="1859391" y="74169"/>
            <a:ext cx="8473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/>
              <a:t>What can we learn from this?</a:t>
            </a:r>
            <a:endParaRPr lang="en-GB" sz="5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8F8062-2662-4C5A-BB70-132BDBC5E537}"/>
              </a:ext>
            </a:extLst>
          </p:cNvPr>
          <p:cNvSpPr txBox="1"/>
          <p:nvPr/>
        </p:nvSpPr>
        <p:spPr>
          <a:xfrm>
            <a:off x="8288866" y="1413920"/>
            <a:ext cx="189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Paired design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2448817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334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Harris</dc:creator>
  <cp:lastModifiedBy>Ed Harris</cp:lastModifiedBy>
  <cp:revision>19</cp:revision>
  <dcterms:created xsi:type="dcterms:W3CDTF">2021-12-05T07:53:44Z</dcterms:created>
  <dcterms:modified xsi:type="dcterms:W3CDTF">2021-12-08T12:55:22Z</dcterms:modified>
</cp:coreProperties>
</file>