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7" r:id="rId5"/>
    <p:sldId id="257" r:id="rId6"/>
    <p:sldId id="279" r:id="rId7"/>
    <p:sldId id="278" r:id="rId8"/>
    <p:sldId id="280" r:id="rId9"/>
    <p:sldId id="263" r:id="rId10"/>
    <p:sldId id="259" r:id="rId11"/>
    <p:sldId id="261" r:id="rId12"/>
    <p:sldId id="258" r:id="rId13"/>
    <p:sldId id="276" r:id="rId14"/>
    <p:sldId id="275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9333C-EFA1-437C-ACFF-012054BA30BB}" v="6" dt="2022-06-15T14:52:14.221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5220" autoAdjust="0"/>
  </p:normalViewPr>
  <p:slideViewPr>
    <p:cSldViewPr snapToGrid="0">
      <p:cViewPr varScale="1">
        <p:scale>
          <a:sx n="60" d="100"/>
          <a:sy n="60" d="100"/>
        </p:scale>
        <p:origin x="712" y="-376"/>
      </p:cViewPr>
      <p:guideLst/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A3B274-2983-482A-AA4A-FD579F60A840}" type="datetime1">
              <a:rPr lang="es-ES" smtClean="0"/>
              <a:t>15/06/2022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56CFAD-C154-4C9C-AD01-665A505506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D8F66-D01E-4D44-9595-4555897CDD15}" type="datetime1">
              <a:rPr lang="es-ES" smtClean="0"/>
              <a:pPr/>
              <a:t>15/06/2022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5B62BC0-7DC4-4569-951D-2BB9475345C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33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502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93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33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81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88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18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5B62BC0-7DC4-4569-951D-2BB9475345C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860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994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34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04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tiva de oportunidades comerci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Texto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Texto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Texto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6" name="Marcador de posición de imagen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36" name="Marcador de fecha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37" name="Marcador de pie de página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38" name="Marcador de número de diapositiva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estra compete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rtlCol="0"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estra competenci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áfico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 rtlCol="0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38" name="Marcador de texto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47" name="Marcador de texto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0" name="Marcador de texto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41" name="Marcador de texto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45" name="Marcador de texto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3" name="Marcador de texto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4" name="Marcador de texto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9" name="Marcador de texto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rategia de cr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rtlCol="0" anchor="ctr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título</a:t>
            </a:r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5" name="Marcador de texto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6" name="Marcador de texto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7" name="Marcador de fecha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27" name="Marcador de pie de página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28" name="Marcador de número de diapositiva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título</a:t>
            </a:r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título</a:t>
            </a:r>
          </a:p>
        </p:txBody>
      </p:sp>
      <p:sp>
        <p:nvSpPr>
          <p:cNvPr id="30" name="Marcador de contenido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37" name="Marcador de contenido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de acción a 2 añ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Conector recto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Conector recto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cto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ector recto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58" name="Marcador de texto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59" name="Marcador de texto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60" name="Marcador de texto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56" name="Marcador de texto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año</a:t>
            </a:r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4" name="Marcador de texto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5" name="Marcador de texto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6" name="Marcador de texto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7" name="Marcador de texto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8" name="Marcador de texto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9" name="Marcador de texto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0" name="Marcador de texto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1" name="Marcador de texto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61" name="Marcador de texto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62" name="Marcador de texto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63" name="Marcador de texto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57" name="Marcador de texto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año</a:t>
            </a:r>
          </a:p>
        </p:txBody>
      </p:sp>
      <p:sp>
        <p:nvSpPr>
          <p:cNvPr id="32" name="Marcador de texto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3" name="Marcador de texto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4" name="Marcador de texto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5" name="Marcador de texto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6" name="Marcador de texto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7" name="Marcador de texto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8" name="Marcador de texto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9" name="Marcador de texto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40" name="Marcador de texto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41" name="Marcador de texto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42" name="Marcador de texto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43" name="Marcador de texto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pic>
        <p:nvPicPr>
          <p:cNvPr id="159" name="Gráfico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Marcador de fecha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61" name="Marcador de pie de página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62" name="Marcador de número de diapositiva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z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rtlCol="0" anchor="ctr"/>
          <a:lstStyle>
            <a:lvl1pPr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estro equipo 4 pers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nombre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Agregar título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Marcador de posición de imagen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nombre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Agregar título</a:t>
            </a:r>
          </a:p>
        </p:txBody>
      </p:sp>
      <p:sp>
        <p:nvSpPr>
          <p:cNvPr id="20" name="Marcador de posición de imagen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nombre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Agregar título</a:t>
            </a:r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nombre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Agregar título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estro equipo 8 pers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ángulo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nombre</a:t>
            </a:r>
          </a:p>
        </p:txBody>
      </p:sp>
      <p:sp>
        <p:nvSpPr>
          <p:cNvPr id="47" name="Marcador de texto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Agregar título</a:t>
            </a:r>
          </a:p>
        </p:txBody>
      </p:sp>
      <p:sp>
        <p:nvSpPr>
          <p:cNvPr id="48" name="Marcador de posición de imagen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0" name="Marcador de texto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nombre</a:t>
            </a:r>
          </a:p>
        </p:txBody>
      </p:sp>
      <p:sp>
        <p:nvSpPr>
          <p:cNvPr id="51" name="Marcador de texto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Agregar título</a:t>
            </a:r>
          </a:p>
        </p:txBody>
      </p:sp>
      <p:sp>
        <p:nvSpPr>
          <p:cNvPr id="52" name="Marcador de posición de imagen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4" name="Marcador de texto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nombre</a:t>
            </a:r>
          </a:p>
        </p:txBody>
      </p:sp>
      <p:sp>
        <p:nvSpPr>
          <p:cNvPr id="55" name="Marcador de texto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Agregar título</a:t>
            </a:r>
          </a:p>
        </p:txBody>
      </p:sp>
      <p:sp>
        <p:nvSpPr>
          <p:cNvPr id="56" name="Marcador de posición de imagen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8" name="Marcador de texto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nombre</a:t>
            </a:r>
          </a:p>
        </p:txBody>
      </p:sp>
      <p:sp>
        <p:nvSpPr>
          <p:cNvPr id="59" name="Marcador de texto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Agregar título</a:t>
            </a:r>
          </a:p>
        </p:txBody>
      </p:sp>
      <p:sp>
        <p:nvSpPr>
          <p:cNvPr id="60" name="Marcador de posición de imagen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2" name="Marcador de texto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nombre</a:t>
            </a:r>
          </a:p>
        </p:txBody>
      </p:sp>
      <p:sp>
        <p:nvSpPr>
          <p:cNvPr id="63" name="Marcador de texto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Agregar título</a:t>
            </a:r>
          </a:p>
        </p:txBody>
      </p:sp>
      <p:sp>
        <p:nvSpPr>
          <p:cNvPr id="64" name="Marcador de posición de imagen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6" name="Marcador de texto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nombre</a:t>
            </a:r>
          </a:p>
        </p:txBody>
      </p:sp>
      <p:sp>
        <p:nvSpPr>
          <p:cNvPr id="67" name="Marcador de texto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Agregar título</a:t>
            </a:r>
          </a:p>
        </p:txBody>
      </p:sp>
      <p:sp>
        <p:nvSpPr>
          <p:cNvPr id="68" name="Marcador de posición de imagen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0" name="Marcador de texto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nombre</a:t>
            </a:r>
          </a:p>
        </p:txBody>
      </p:sp>
      <p:sp>
        <p:nvSpPr>
          <p:cNvPr id="71" name="Marcador de texto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Agregar título</a:t>
            </a:r>
          </a:p>
        </p:txBody>
      </p:sp>
      <p:sp>
        <p:nvSpPr>
          <p:cNvPr id="72" name="Marcador de posición de imagen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4" name="Marcador de texto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nombre</a:t>
            </a:r>
          </a:p>
        </p:txBody>
      </p:sp>
      <p:sp>
        <p:nvSpPr>
          <p:cNvPr id="75" name="Marcador de texto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Agregar título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rtlCol="0" anchor="ctr"/>
          <a:lstStyle>
            <a:lvl1pPr algn="ctr">
              <a:defRPr lang="en-US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</a:t>
            </a:r>
          </a:p>
        </p:txBody>
      </p:sp>
      <p:sp>
        <p:nvSpPr>
          <p:cNvPr id="59" name="Marcador de texto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</a:t>
            </a:r>
          </a:p>
        </p:txBody>
      </p:sp>
      <p:sp>
        <p:nvSpPr>
          <p:cNvPr id="60" name="Marcador de texto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</a:t>
            </a:r>
          </a:p>
        </p:txBody>
      </p:sp>
      <p:sp>
        <p:nvSpPr>
          <p:cNvPr id="61" name="Marcador de texto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</a:t>
            </a:r>
          </a:p>
        </p:txBody>
      </p:sp>
      <p:sp>
        <p:nvSpPr>
          <p:cNvPr id="52" name="Marcador de texto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51" name="Marcador de texto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78" name="Marcador de texto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77" name="Marcador de texto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80" name="Marcador de texto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79" name="Marcador de texto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82" name="Marcador de texto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81" name="Marcador de texto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68" name="Marcador de fecha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énes som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Título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rtlCol="0" anchor="ctr"/>
          <a:lstStyle>
            <a:lvl1pPr algn="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6" name="Marcador de posición de imagen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5" name="Marcador de fecha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Título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6" name="Marcador de fecha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7" name="Marcador de pie de página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Título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0" name="Marcador de fecha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31" name="Marcador de pie de página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32" name="Marcador de número de diapositiva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general del produ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2" name="Marcador de posición de imagen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posición de imagen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posición de imagen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44" name="Marcador de texto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43" name="Marcador de texto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45" name="Marcador de texto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48" name="Marcador de texto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47" name="Marcador de texto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40" name="Marcador de fecha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1" name="Marcador de pie de página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42" name="Marcador de número de diapositiva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tajas del produ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una foto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rtlCol="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 rtlCol="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 de negocio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9" name="Marcador de texto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38" name="Marcador de texto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general sobre oportunidades comerci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rtlCol="0" anchor="ctr"/>
          <a:lstStyle>
            <a:lvl1pPr algn="l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Texto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Texto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Texto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5" name="Marcador de fecha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3" name="Marcador de pie de página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7" name="Marcador de número de diapositiva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noProof="0"/>
              <a:t>20XX</a:t>
            </a:r>
            <a:endParaRPr lang="es-ES" sz="900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s-ES" noProof="0"/>
              <a:t>Presentación de lanzamiento</a:t>
            </a:r>
            <a:endParaRPr lang="es-ES" sz="900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s-ES" noProof="0" smtClean="0"/>
              <a:pPr/>
              <a:t>‹Nº›</a:t>
            </a:fld>
            <a:endParaRPr lang="es-ES" sz="900" noProof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</p:spPr>
        <p:txBody>
          <a:bodyPr rtlCol="0"/>
          <a:lstStyle/>
          <a:p>
            <a:pPr rtl="0"/>
            <a:r>
              <a:rPr lang="en-GB" sz="4800" dirty="0"/>
              <a:t>Non lineal regressions</a:t>
            </a:r>
            <a:br>
              <a:rPr lang="en-GB" sz="4800" dirty="0"/>
            </a:br>
            <a:r>
              <a:rPr lang="en-GB" sz="4800" dirty="0"/>
              <a:t>The general Laws of Growth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ECE1E739-E339-4FB6-A10E-22AB1A0D7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867309"/>
            <a:ext cx="12192000" cy="1089483"/>
          </a:xfrm>
        </p:spPr>
        <p:txBody>
          <a:bodyPr rtlCol="0"/>
          <a:lstStyle/>
          <a:p>
            <a:pPr rtl="0"/>
            <a:r>
              <a:rPr lang="es-ES" dirty="0"/>
              <a:t>Germán Fernández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9D1BA2-3111-4E03-81E3-0D0F9BA3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-96583"/>
            <a:ext cx="12192000" cy="253774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956789"/>
            <a:ext cx="12192000" cy="1901208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95DD68C-FEB8-4CF6-883B-1CA9912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7926" y="2325925"/>
            <a:ext cx="9377915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7274209F-B80E-55BB-833C-2F8909DDF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37" y="2885432"/>
            <a:ext cx="5953125" cy="1066800"/>
          </a:xfrm>
          <a:prstGeom prst="rect">
            <a:avLst/>
          </a:prstGeom>
        </p:spPr>
      </p:pic>
      <p:sp>
        <p:nvSpPr>
          <p:cNvPr id="26" name="Título 25">
            <a:extLst>
              <a:ext uri="{FF2B5EF4-FFF2-40B4-BE49-F238E27FC236}">
                <a16:creationId xmlns:a16="http://schemas.microsoft.com/office/drawing/2014/main" id="{1D9B171E-A37E-4DB5-A2AC-F8C4778D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829" y="2195258"/>
            <a:ext cx="4143432" cy="548711"/>
          </a:xfrm>
        </p:spPr>
        <p:txBody>
          <a:bodyPr rtlCol="0"/>
          <a:lstStyle/>
          <a:p>
            <a:pPr rtl="0"/>
            <a:r>
              <a:rPr lang="en-GB" dirty="0"/>
              <a:t>Data interpretation</a:t>
            </a:r>
          </a:p>
        </p:txBody>
      </p:sp>
      <p:pic>
        <p:nvPicPr>
          <p:cNvPr id="60" name="Marcador de posición de imagen 59">
            <a:extLst>
              <a:ext uri="{FF2B5EF4-FFF2-40B4-BE49-F238E27FC236}">
                <a16:creationId xmlns:a16="http://schemas.microsoft.com/office/drawing/2014/main" id="{203BE455-3949-41E3-AD2E-8F6C87C383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5936" y="1"/>
            <a:ext cx="6596063" cy="2711302"/>
          </a:xfrm>
        </p:spPr>
      </p:pic>
      <p:sp>
        <p:nvSpPr>
          <p:cNvPr id="36" name="Marcador de número de diapositiva 35">
            <a:extLst>
              <a:ext uri="{FF2B5EF4-FFF2-40B4-BE49-F238E27FC236}">
                <a16:creationId xmlns:a16="http://schemas.microsoft.com/office/drawing/2014/main" id="{4224E8B4-C6BD-4998-8E02-7B2861BBB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es-ES" sz="900" smtClean="0"/>
              <a:pPr rtl="0"/>
              <a:t>10</a:t>
            </a:fld>
            <a:endParaRPr lang="es-ES" sz="90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1A47241-52E5-4D60-BFBB-CDEA5AE2B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2531"/>
            <a:ext cx="7400260" cy="2139951"/>
          </a:xfrm>
          <a:prstGeom prst="rect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170A7F-7669-63D4-D885-B89B1A3858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45" y="3937252"/>
            <a:ext cx="6037000" cy="2239395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DBFE5D81-68B5-B7F6-795A-482724666348}"/>
              </a:ext>
            </a:extLst>
          </p:cNvPr>
          <p:cNvSpPr/>
          <p:nvPr/>
        </p:nvSpPr>
        <p:spPr>
          <a:xfrm>
            <a:off x="539715" y="4599550"/>
            <a:ext cx="1257188" cy="11526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echa: doblada hacia arriba 16">
            <a:extLst>
              <a:ext uri="{FF2B5EF4-FFF2-40B4-BE49-F238E27FC236}">
                <a16:creationId xmlns:a16="http://schemas.microsoft.com/office/drawing/2014/main" id="{1E8EEEB4-BA08-2E8B-D6E8-70FF2BD3028B}"/>
              </a:ext>
            </a:extLst>
          </p:cNvPr>
          <p:cNvSpPr/>
          <p:nvPr/>
        </p:nvSpPr>
        <p:spPr>
          <a:xfrm>
            <a:off x="6879265" y="3952232"/>
            <a:ext cx="2200940" cy="1725554"/>
          </a:xfrm>
          <a:prstGeom prst="bentUpArrow">
            <a:avLst>
              <a:gd name="adj1" fmla="val 28419"/>
              <a:gd name="adj2" fmla="val 29701"/>
              <a:gd name="adj3" fmla="val 29274"/>
            </a:avLst>
          </a:prstGeom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>
            <a:extLst>
              <a:ext uri="{FF2B5EF4-FFF2-40B4-BE49-F238E27FC236}">
                <a16:creationId xmlns:a16="http://schemas.microsoft.com/office/drawing/2014/main" id="{8B0A0B61-E44C-4C98-A84B-B96C81DA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566" y="3035081"/>
            <a:ext cx="2341256" cy="640698"/>
          </a:xfrm>
        </p:spPr>
        <p:txBody>
          <a:bodyPr rtlCol="0"/>
          <a:lstStyle/>
          <a:p>
            <a:pPr rtl="0"/>
            <a:r>
              <a:rPr lang="es-ES" sz="1800" dirty="0" err="1"/>
              <a:t>Thank</a:t>
            </a:r>
            <a:r>
              <a:rPr lang="es-ES" sz="1800" dirty="0"/>
              <a:t> </a:t>
            </a:r>
            <a:r>
              <a:rPr lang="es-ES" sz="1800" dirty="0" err="1"/>
              <a:t>you</a:t>
            </a:r>
            <a:endParaRPr lang="es-ES" sz="1800" dirty="0"/>
          </a:p>
        </p:txBody>
      </p:sp>
      <p:pic>
        <p:nvPicPr>
          <p:cNvPr id="18" name="Marcador de posición de imagen 15">
            <a:extLst>
              <a:ext uri="{FF2B5EF4-FFF2-40B4-BE49-F238E27FC236}">
                <a16:creationId xmlns:a16="http://schemas.microsoft.com/office/drawing/2014/main" id="{594B2289-B469-43CF-B394-071C6B0A4D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771" y="0"/>
            <a:ext cx="6680656" cy="6858000"/>
          </a:xfrm>
        </p:spPr>
      </p:pic>
    </p:spTree>
    <p:extLst>
      <p:ext uri="{BB962C8B-B14F-4D97-AF65-F5344CB8AC3E}">
        <p14:creationId xmlns:p14="http://schemas.microsoft.com/office/powerpoint/2010/main" val="18516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5A25FA4-A288-4460-BF12-637E077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74" y="1329829"/>
            <a:ext cx="2043713" cy="640698"/>
          </a:xfrm>
        </p:spPr>
        <p:txBody>
          <a:bodyPr rtlCol="0"/>
          <a:lstStyle/>
          <a:p>
            <a:pPr rtl="0"/>
            <a:r>
              <a:rPr lang="es-ES" sz="1800" dirty="0" err="1"/>
              <a:t>Context</a:t>
            </a:r>
            <a:endParaRPr lang="es-ES" sz="18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12513" y="808353"/>
            <a:ext cx="6341212" cy="1162174"/>
          </a:xfrm>
        </p:spPr>
        <p:txBody>
          <a:bodyPr rtlCol="0"/>
          <a:lstStyle/>
          <a:p>
            <a:pPr rtl="0"/>
            <a:r>
              <a:rPr lang="en-GB" dirty="0"/>
              <a:t>Data is part of the research project:</a:t>
            </a:r>
          </a:p>
          <a:p>
            <a:pPr algn="ctr" rtl="0"/>
            <a:r>
              <a:rPr lang="en-GB" sz="2000" dirty="0"/>
              <a:t>INIA-FPTA 333 </a:t>
            </a:r>
            <a:r>
              <a:rPr lang="en-GB" sz="2000" dirty="0" err="1"/>
              <a:t>Proy</a:t>
            </a:r>
            <a:r>
              <a:rPr lang="en-GB" sz="2000" dirty="0"/>
              <a:t>. 86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8A312F11-75CA-44C5-8937-46152AD552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60008"/>
            <a:ext cx="12192000" cy="4152912"/>
          </a:xfrm>
        </p:spPr>
      </p:pic>
      <p:sp>
        <p:nvSpPr>
          <p:cNvPr id="57" name="Marcador de fecha 56">
            <a:extLst>
              <a:ext uri="{FF2B5EF4-FFF2-40B4-BE49-F238E27FC236}">
                <a16:creationId xmlns:a16="http://schemas.microsoft.com/office/drawing/2014/main" id="{653BB8CA-23AF-4226-9FB3-FA1964EBA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s-ES" sz="900" dirty="0"/>
              <a:t>20XX</a:t>
            </a:r>
          </a:p>
        </p:txBody>
      </p:sp>
      <p:sp>
        <p:nvSpPr>
          <p:cNvPr id="59" name="Marcador de número de diapositiva 58">
            <a:extLst>
              <a:ext uri="{FF2B5EF4-FFF2-40B4-BE49-F238E27FC236}">
                <a16:creationId xmlns:a16="http://schemas.microsoft.com/office/drawing/2014/main" id="{185AB600-E5B8-4AFD-A7DA-37E5D3AF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es-ES" sz="900" smtClean="0"/>
              <a:pPr/>
              <a:t>2</a:t>
            </a:fld>
            <a:endParaRPr lang="es-ES" sz="900"/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F9C4B904-6E37-741E-0AAF-86A2E583CFA3}"/>
              </a:ext>
            </a:extLst>
          </p:cNvPr>
          <p:cNvSpPr txBox="1">
            <a:spLocks/>
          </p:cNvSpPr>
          <p:nvPr/>
        </p:nvSpPr>
        <p:spPr>
          <a:xfrm>
            <a:off x="4412513" y="1552352"/>
            <a:ext cx="6341212" cy="1545641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Evaluación agronómica y de impacto ambiental en suelos y aguas, debido al uso de la cama de pollo como fertilizante o enmienda orgánica con diferentes grados de procesamiento. 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153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5A25FA4-A288-4460-BF12-637E077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74" y="1329829"/>
            <a:ext cx="2043713" cy="640698"/>
          </a:xfrm>
        </p:spPr>
        <p:txBody>
          <a:bodyPr rtlCol="0"/>
          <a:lstStyle/>
          <a:p>
            <a:pPr rtl="0"/>
            <a:r>
              <a:rPr lang="es-ES" sz="1800" dirty="0" err="1"/>
              <a:t>Context</a:t>
            </a:r>
            <a:endParaRPr lang="es-ES" sz="18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12513" y="808353"/>
            <a:ext cx="6341212" cy="1162174"/>
          </a:xfrm>
        </p:spPr>
        <p:txBody>
          <a:bodyPr rtlCol="0"/>
          <a:lstStyle/>
          <a:p>
            <a:pPr rtl="0"/>
            <a:r>
              <a:rPr lang="en-GB" dirty="0"/>
              <a:t>Data is part of the research project:</a:t>
            </a:r>
          </a:p>
          <a:p>
            <a:pPr algn="ctr" rtl="0"/>
            <a:r>
              <a:rPr lang="en-GB" sz="2000" dirty="0"/>
              <a:t>INIA-FPTA 333 </a:t>
            </a:r>
            <a:r>
              <a:rPr lang="en-GB" sz="2000" dirty="0" err="1"/>
              <a:t>Proj</a:t>
            </a:r>
            <a:r>
              <a:rPr lang="en-GB" sz="2000" dirty="0"/>
              <a:t>. 86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8A312F11-75CA-44C5-8937-46152AD552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60008"/>
            <a:ext cx="12192000" cy="4152912"/>
          </a:xfrm>
        </p:spPr>
      </p:pic>
      <p:sp>
        <p:nvSpPr>
          <p:cNvPr id="57" name="Marcador de fecha 56">
            <a:extLst>
              <a:ext uri="{FF2B5EF4-FFF2-40B4-BE49-F238E27FC236}">
                <a16:creationId xmlns:a16="http://schemas.microsoft.com/office/drawing/2014/main" id="{653BB8CA-23AF-4226-9FB3-FA1964EBA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s-ES" sz="900" dirty="0"/>
              <a:t>20XX</a:t>
            </a:r>
          </a:p>
        </p:txBody>
      </p:sp>
      <p:sp>
        <p:nvSpPr>
          <p:cNvPr id="59" name="Marcador de número de diapositiva 58">
            <a:extLst>
              <a:ext uri="{FF2B5EF4-FFF2-40B4-BE49-F238E27FC236}">
                <a16:creationId xmlns:a16="http://schemas.microsoft.com/office/drawing/2014/main" id="{185AB600-E5B8-4AFD-A7DA-37E5D3AF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es-ES" sz="900" smtClean="0"/>
              <a:pPr rtl="0"/>
              <a:t>3</a:t>
            </a:fld>
            <a:endParaRPr lang="es-ES" sz="900"/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F9C4B904-6E37-741E-0AAF-86A2E583CFA3}"/>
              </a:ext>
            </a:extLst>
          </p:cNvPr>
          <p:cNvSpPr txBox="1">
            <a:spLocks/>
          </p:cNvSpPr>
          <p:nvPr/>
        </p:nvSpPr>
        <p:spPr>
          <a:xfrm>
            <a:off x="4412513" y="1552352"/>
            <a:ext cx="6341212" cy="1545641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Agronomic and environmental impact assessment on soils and waters, due to the use of chicken litter as a fertilizer or organic amendment with different degrees of processing.</a:t>
            </a:r>
          </a:p>
        </p:txBody>
      </p:sp>
    </p:spTree>
    <p:extLst>
      <p:ext uri="{BB962C8B-B14F-4D97-AF65-F5344CB8AC3E}">
        <p14:creationId xmlns:p14="http://schemas.microsoft.com/office/powerpoint/2010/main" val="140075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5A25FA4-A288-4460-BF12-637E077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74" y="1329829"/>
            <a:ext cx="2043713" cy="640698"/>
          </a:xfrm>
        </p:spPr>
        <p:txBody>
          <a:bodyPr rtlCol="0"/>
          <a:lstStyle/>
          <a:p>
            <a:pPr rtl="0"/>
            <a:r>
              <a:rPr lang="es-ES" sz="1800" dirty="0" err="1"/>
              <a:t>Context</a:t>
            </a:r>
            <a:endParaRPr lang="es-ES" sz="18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12513" y="808353"/>
            <a:ext cx="6341212" cy="1162174"/>
          </a:xfrm>
        </p:spPr>
        <p:txBody>
          <a:bodyPr rtlCol="0"/>
          <a:lstStyle/>
          <a:p>
            <a:pPr rtl="0"/>
            <a:r>
              <a:rPr lang="en-GB" dirty="0"/>
              <a:t>Data is part of the research project:</a:t>
            </a:r>
          </a:p>
          <a:p>
            <a:pPr algn="ctr" rtl="0"/>
            <a:r>
              <a:rPr lang="en-GB" sz="2000" dirty="0"/>
              <a:t>INIA-FPTA 333 </a:t>
            </a:r>
            <a:r>
              <a:rPr lang="en-GB" sz="2000" dirty="0" err="1"/>
              <a:t>Proj</a:t>
            </a:r>
            <a:r>
              <a:rPr lang="en-GB" sz="2000" dirty="0"/>
              <a:t>. 86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8A312F11-75CA-44C5-8937-46152AD552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60008"/>
            <a:ext cx="12192000" cy="4152912"/>
          </a:xfrm>
        </p:spPr>
      </p:pic>
      <p:sp>
        <p:nvSpPr>
          <p:cNvPr id="57" name="Marcador de fecha 56">
            <a:extLst>
              <a:ext uri="{FF2B5EF4-FFF2-40B4-BE49-F238E27FC236}">
                <a16:creationId xmlns:a16="http://schemas.microsoft.com/office/drawing/2014/main" id="{653BB8CA-23AF-4226-9FB3-FA1964EBA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s-ES" sz="900" dirty="0"/>
              <a:t>20XX</a:t>
            </a:r>
          </a:p>
        </p:txBody>
      </p:sp>
      <p:sp>
        <p:nvSpPr>
          <p:cNvPr id="59" name="Marcador de número de diapositiva 58">
            <a:extLst>
              <a:ext uri="{FF2B5EF4-FFF2-40B4-BE49-F238E27FC236}">
                <a16:creationId xmlns:a16="http://schemas.microsoft.com/office/drawing/2014/main" id="{185AB600-E5B8-4AFD-A7DA-37E5D3AF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es-ES" sz="900" smtClean="0"/>
              <a:pPr rtl="0"/>
              <a:t>4</a:t>
            </a:fld>
            <a:endParaRPr lang="es-ES" sz="900"/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F9C4B904-6E37-741E-0AAF-86A2E583CFA3}"/>
              </a:ext>
            </a:extLst>
          </p:cNvPr>
          <p:cNvSpPr txBox="1">
            <a:spLocks/>
          </p:cNvSpPr>
          <p:nvPr/>
        </p:nvSpPr>
        <p:spPr>
          <a:xfrm>
            <a:off x="4412512" y="1552351"/>
            <a:ext cx="2307265" cy="1545641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Component 1</a:t>
            </a:r>
          </a:p>
          <a:p>
            <a:r>
              <a:rPr lang="en-GB" sz="2000" dirty="0"/>
              <a:t>Component 2</a:t>
            </a:r>
          </a:p>
          <a:p>
            <a:r>
              <a:rPr lang="en-GB" sz="2000" dirty="0"/>
              <a:t>Component 3</a:t>
            </a:r>
          </a:p>
          <a:p>
            <a:r>
              <a:rPr lang="en-GB" sz="2000" dirty="0"/>
              <a:t>Component 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9823881-0271-E1DA-197A-C55E6235B169}"/>
              </a:ext>
            </a:extLst>
          </p:cNvPr>
          <p:cNvSpPr/>
          <p:nvPr/>
        </p:nvSpPr>
        <p:spPr>
          <a:xfrm>
            <a:off x="4412512" y="2459344"/>
            <a:ext cx="1765003" cy="255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5B841A80-D962-AA01-D4B5-8BAB1A4D7278}"/>
              </a:ext>
            </a:extLst>
          </p:cNvPr>
          <p:cNvSpPr txBox="1">
            <a:spLocks/>
          </p:cNvSpPr>
          <p:nvPr/>
        </p:nvSpPr>
        <p:spPr>
          <a:xfrm>
            <a:off x="6432697" y="1970527"/>
            <a:ext cx="2020187" cy="1162173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Experiment 1</a:t>
            </a:r>
          </a:p>
          <a:p>
            <a:r>
              <a:rPr lang="en-GB" sz="2000" dirty="0"/>
              <a:t>Experiment 2</a:t>
            </a:r>
          </a:p>
          <a:p>
            <a:r>
              <a:rPr lang="en-GB" sz="2000" dirty="0"/>
              <a:t>Experiment 3</a:t>
            </a:r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633F5BB3-7214-2E34-71ED-8681733F66AB}"/>
              </a:ext>
            </a:extLst>
          </p:cNvPr>
          <p:cNvSpPr/>
          <p:nvPr/>
        </p:nvSpPr>
        <p:spPr>
          <a:xfrm>
            <a:off x="6230691" y="2056410"/>
            <a:ext cx="233915" cy="101143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51D4C3-C8AA-1444-B700-6A82B3CBD887}"/>
              </a:ext>
            </a:extLst>
          </p:cNvPr>
          <p:cNvSpPr/>
          <p:nvPr/>
        </p:nvSpPr>
        <p:spPr>
          <a:xfrm>
            <a:off x="6500049" y="2494783"/>
            <a:ext cx="1765003" cy="255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4B4C99F2-B587-9751-F4D7-870344E1AC4B}"/>
              </a:ext>
            </a:extLst>
          </p:cNvPr>
          <p:cNvSpPr/>
          <p:nvPr/>
        </p:nvSpPr>
        <p:spPr>
          <a:xfrm>
            <a:off x="8335933" y="2126828"/>
            <a:ext cx="233915" cy="101143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508569E7-A27B-C799-54E5-CE359C0E5546}"/>
              </a:ext>
            </a:extLst>
          </p:cNvPr>
          <p:cNvSpPr txBox="1">
            <a:spLocks/>
          </p:cNvSpPr>
          <p:nvPr/>
        </p:nvSpPr>
        <p:spPr>
          <a:xfrm>
            <a:off x="8516695" y="1970527"/>
            <a:ext cx="2020187" cy="1162173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Year 1</a:t>
            </a:r>
          </a:p>
          <a:p>
            <a:r>
              <a:rPr lang="en-GB" sz="2000" dirty="0"/>
              <a:t>Year 2</a:t>
            </a:r>
          </a:p>
          <a:p>
            <a:r>
              <a:rPr lang="en-GB" sz="2000" dirty="0"/>
              <a:t>Year 3</a:t>
            </a:r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16E3BA82-642D-3D21-366B-A66ACBA91BF7}"/>
              </a:ext>
            </a:extLst>
          </p:cNvPr>
          <p:cNvSpPr txBox="1">
            <a:spLocks/>
          </p:cNvSpPr>
          <p:nvPr/>
        </p:nvSpPr>
        <p:spPr>
          <a:xfrm>
            <a:off x="9855354" y="1993715"/>
            <a:ext cx="1320521" cy="871552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Maize</a:t>
            </a:r>
          </a:p>
          <a:p>
            <a:r>
              <a:rPr lang="en-GB" sz="2000" dirty="0"/>
              <a:t>Oatmeal</a:t>
            </a:r>
          </a:p>
          <a:p>
            <a:endParaRPr lang="en-GB" sz="20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653BF32-9E8B-5524-C2FA-CDD6B310242E}"/>
              </a:ext>
            </a:extLst>
          </p:cNvPr>
          <p:cNvSpPr/>
          <p:nvPr/>
        </p:nvSpPr>
        <p:spPr>
          <a:xfrm>
            <a:off x="8537958" y="2124359"/>
            <a:ext cx="903755" cy="23606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3BAF631-4280-92C6-C60B-E53CC6CB945D}"/>
              </a:ext>
            </a:extLst>
          </p:cNvPr>
          <p:cNvSpPr/>
          <p:nvPr/>
        </p:nvSpPr>
        <p:spPr>
          <a:xfrm>
            <a:off x="9861722" y="2124359"/>
            <a:ext cx="903755" cy="23606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87F9525-BB9C-F3A9-F0C8-DF3ED25BE269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9441713" y="2242394"/>
            <a:ext cx="420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9FDF2F2-569E-45A5-8111-BF520C688BB2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9441713" y="2242394"/>
            <a:ext cx="466794" cy="4279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8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4" grpId="0" animBg="1"/>
      <p:bldP spid="11" grpId="0" animBg="1"/>
      <p:bldP spid="12" grpId="0" animBg="1"/>
      <p:bldP spid="13" grpId="0"/>
      <p:bldP spid="14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5A25FA4-A288-4460-BF12-637E077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74" y="1329829"/>
            <a:ext cx="2043713" cy="640698"/>
          </a:xfrm>
        </p:spPr>
        <p:txBody>
          <a:bodyPr rtlCol="0"/>
          <a:lstStyle/>
          <a:p>
            <a:pPr rtl="0"/>
            <a:r>
              <a:rPr lang="es-ES" sz="1800" dirty="0" err="1"/>
              <a:t>Context</a:t>
            </a:r>
            <a:endParaRPr lang="es-ES" sz="18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12513" y="808353"/>
            <a:ext cx="6341212" cy="1162174"/>
          </a:xfrm>
        </p:spPr>
        <p:txBody>
          <a:bodyPr rtlCol="0"/>
          <a:lstStyle/>
          <a:p>
            <a:pPr rtl="0"/>
            <a:r>
              <a:rPr lang="en-GB" dirty="0"/>
              <a:t>Data is part of the </a:t>
            </a:r>
            <a:r>
              <a:rPr lang="en-GB" dirty="0" err="1"/>
              <a:t>reaserch</a:t>
            </a:r>
            <a:r>
              <a:rPr lang="en-GB" dirty="0"/>
              <a:t> </a:t>
            </a:r>
            <a:r>
              <a:rPr lang="en-GB" dirty="0" err="1"/>
              <a:t>proyect</a:t>
            </a:r>
            <a:r>
              <a:rPr lang="en-GB" dirty="0"/>
              <a:t>:</a:t>
            </a:r>
          </a:p>
          <a:p>
            <a:pPr algn="ctr" rtl="0"/>
            <a:r>
              <a:rPr lang="en-GB" sz="2000" dirty="0"/>
              <a:t>INIA-FPTA 333 </a:t>
            </a:r>
            <a:r>
              <a:rPr lang="en-GB" sz="2000" dirty="0" err="1"/>
              <a:t>Proy</a:t>
            </a:r>
            <a:r>
              <a:rPr lang="en-GB" sz="2000" dirty="0"/>
              <a:t>. 86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8A312F11-75CA-44C5-8937-46152AD552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60008"/>
            <a:ext cx="12192000" cy="4152912"/>
          </a:xfrm>
        </p:spPr>
      </p:pic>
      <p:sp>
        <p:nvSpPr>
          <p:cNvPr id="57" name="Marcador de fecha 56">
            <a:extLst>
              <a:ext uri="{FF2B5EF4-FFF2-40B4-BE49-F238E27FC236}">
                <a16:creationId xmlns:a16="http://schemas.microsoft.com/office/drawing/2014/main" id="{653BB8CA-23AF-4226-9FB3-FA1964EBA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s-ES" sz="900" dirty="0"/>
              <a:t>20XX</a:t>
            </a:r>
          </a:p>
        </p:txBody>
      </p:sp>
      <p:sp>
        <p:nvSpPr>
          <p:cNvPr id="59" name="Marcador de número de diapositiva 58">
            <a:extLst>
              <a:ext uri="{FF2B5EF4-FFF2-40B4-BE49-F238E27FC236}">
                <a16:creationId xmlns:a16="http://schemas.microsoft.com/office/drawing/2014/main" id="{185AB600-E5B8-4AFD-A7DA-37E5D3AF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es-ES" sz="900" smtClean="0"/>
              <a:pPr rtl="0"/>
              <a:t>5</a:t>
            </a:fld>
            <a:endParaRPr lang="es-ES" sz="900"/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F9C4B904-6E37-741E-0AAF-86A2E583CFA3}"/>
              </a:ext>
            </a:extLst>
          </p:cNvPr>
          <p:cNvSpPr txBox="1">
            <a:spLocks/>
          </p:cNvSpPr>
          <p:nvPr/>
        </p:nvSpPr>
        <p:spPr>
          <a:xfrm>
            <a:off x="4412513" y="1681792"/>
            <a:ext cx="2307265" cy="640699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Maize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9FDF2F2-569E-45A5-8111-BF520C688BB2}"/>
              </a:ext>
            </a:extLst>
          </p:cNvPr>
          <p:cNvCxnSpPr>
            <a:cxnSpLocks/>
          </p:cNvCxnSpPr>
          <p:nvPr/>
        </p:nvCxnSpPr>
        <p:spPr>
          <a:xfrm>
            <a:off x="4875548" y="2119025"/>
            <a:ext cx="0" cy="544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3F731552-5CAD-D803-A042-9CCDE765E1C1}"/>
              </a:ext>
            </a:extLst>
          </p:cNvPr>
          <p:cNvSpPr txBox="1">
            <a:spLocks/>
          </p:cNvSpPr>
          <p:nvPr/>
        </p:nvSpPr>
        <p:spPr>
          <a:xfrm>
            <a:off x="4412513" y="2629614"/>
            <a:ext cx="2307265" cy="640699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Undergrad thesis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18139D3-D952-DBF1-75BF-BA2157513A1B}"/>
              </a:ext>
            </a:extLst>
          </p:cNvPr>
          <p:cNvCxnSpPr>
            <a:cxnSpLocks/>
          </p:cNvCxnSpPr>
          <p:nvPr/>
        </p:nvCxnSpPr>
        <p:spPr>
          <a:xfrm flipV="1">
            <a:off x="6446875" y="2243470"/>
            <a:ext cx="719469" cy="420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EB133F06-DC64-F53B-D452-8556CC6A6F53}"/>
              </a:ext>
            </a:extLst>
          </p:cNvPr>
          <p:cNvSpPr txBox="1">
            <a:spLocks/>
          </p:cNvSpPr>
          <p:nvPr/>
        </p:nvSpPr>
        <p:spPr>
          <a:xfrm>
            <a:off x="7182813" y="1856951"/>
            <a:ext cx="4059865" cy="806627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Chapter:</a:t>
            </a:r>
          </a:p>
          <a:p>
            <a:r>
              <a:rPr lang="en-GB" sz="2000" dirty="0"/>
              <a:t>6.1.1 Dry matter accumulation </a:t>
            </a:r>
          </a:p>
        </p:txBody>
      </p:sp>
    </p:spTree>
    <p:extLst>
      <p:ext uri="{BB962C8B-B14F-4D97-AF65-F5344CB8AC3E}">
        <p14:creationId xmlns:p14="http://schemas.microsoft.com/office/powerpoint/2010/main" val="36870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31912"/>
            <a:ext cx="1871663" cy="2229995"/>
          </a:xfrm>
        </p:spPr>
        <p:txBody>
          <a:bodyPr rtlCol="0"/>
          <a:lstStyle/>
          <a:p>
            <a:pPr rtl="0"/>
            <a:r>
              <a:rPr lang="en-GB" sz="1800" dirty="0"/>
              <a:t>FPTA 333</a:t>
            </a:r>
            <a:br>
              <a:rPr lang="en-GB" sz="1800" dirty="0"/>
            </a:br>
            <a:r>
              <a:rPr lang="en-GB" sz="1800" dirty="0" err="1"/>
              <a:t>Proj</a:t>
            </a:r>
            <a:r>
              <a:rPr lang="en-GB" sz="1800" dirty="0"/>
              <a:t>. 86</a:t>
            </a:r>
            <a:br>
              <a:rPr lang="en-GB" sz="1800" dirty="0"/>
            </a:br>
            <a:r>
              <a:rPr lang="en-GB" sz="1800" dirty="0"/>
              <a:t>Component 3</a:t>
            </a:r>
            <a:br>
              <a:rPr lang="en-GB" sz="1800" dirty="0"/>
            </a:br>
            <a:r>
              <a:rPr lang="en-GB" sz="1800" dirty="0"/>
              <a:t>Experiment 2</a:t>
            </a:r>
            <a:br>
              <a:rPr lang="en-GB" sz="1800" dirty="0"/>
            </a:br>
            <a:r>
              <a:rPr lang="en-GB" sz="1800" dirty="0"/>
              <a:t>Year 1</a:t>
            </a:r>
            <a:br>
              <a:rPr lang="en-GB" sz="1800" dirty="0"/>
            </a:br>
            <a:r>
              <a:rPr lang="en-GB" sz="1800" dirty="0"/>
              <a:t>Crop 1</a:t>
            </a:r>
            <a:br>
              <a:rPr lang="en-GB" sz="1800" dirty="0"/>
            </a:br>
            <a:r>
              <a:rPr lang="en-GB" sz="1800" dirty="0"/>
              <a:t>Maize</a:t>
            </a:r>
            <a:br>
              <a:rPr lang="en-GB" sz="1800" dirty="0"/>
            </a:br>
            <a:r>
              <a:rPr lang="en-GB" sz="1800" dirty="0"/>
              <a:t>Thesis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322BD54C-AB8D-4B3B-836D-ABFFFE5D70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84343" y="652826"/>
            <a:ext cx="3433138" cy="426393"/>
          </a:xfrm>
        </p:spPr>
        <p:txBody>
          <a:bodyPr rtlCol="0"/>
          <a:lstStyle/>
          <a:p>
            <a:pPr rtl="0"/>
            <a:r>
              <a:rPr lang="es-ES" dirty="0"/>
              <a:t>Experimental </a:t>
            </a:r>
            <a:r>
              <a:rPr lang="es-ES" dirty="0" err="1"/>
              <a:t>Design</a:t>
            </a:r>
            <a:endParaRPr lang="es-ES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62192F0C-65C9-4E6D-9314-81FB7E4DB4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1042" y="1032793"/>
            <a:ext cx="3433138" cy="2901254"/>
          </a:xfrm>
        </p:spPr>
        <p:txBody>
          <a:bodyPr rtlCol="0"/>
          <a:lstStyle/>
          <a:p>
            <a:pPr rtl="0"/>
            <a:r>
              <a:rPr lang="en-GB" dirty="0"/>
              <a:t>The experimental variables were: three doses of poultry litter based on its N supply (0, 180 and 360 kg N ha-1) and three doses of urea (0, 90 and 180 kg N ha-1), combined in a factorial design, establishing three blocks associated with soil differences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s-ES" dirty="0"/>
          </a:p>
        </p:txBody>
      </p:sp>
      <p:sp>
        <p:nvSpPr>
          <p:cNvPr id="325" name="Marcador de número de diapositiva 324">
            <a:extLst>
              <a:ext uri="{FF2B5EF4-FFF2-40B4-BE49-F238E27FC236}">
                <a16:creationId xmlns:a16="http://schemas.microsoft.com/office/drawing/2014/main" id="{C9F5126E-D75A-4501-9BA9-5485EAB7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es-ES" sz="900" smtClean="0"/>
              <a:pPr rtl="0"/>
              <a:t>6</a:t>
            </a:fld>
            <a:endParaRPr lang="es-ES" sz="90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9E8CEBB1-8BE6-9407-048E-9E1506769F72}"/>
              </a:ext>
            </a:extLst>
          </p:cNvPr>
          <p:cNvSpPr txBox="1">
            <a:spLocks/>
          </p:cNvSpPr>
          <p:nvPr/>
        </p:nvSpPr>
        <p:spPr>
          <a:xfrm>
            <a:off x="7664180" y="1032793"/>
            <a:ext cx="3433138" cy="2901254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E2CCBF31-7EEB-F541-584C-D7EE1E16E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90760"/>
              </p:ext>
            </p:extLst>
          </p:nvPr>
        </p:nvGraphicFramePr>
        <p:xfrm>
          <a:off x="7517220" y="1079219"/>
          <a:ext cx="3253561" cy="26822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04126">
                  <a:extLst>
                    <a:ext uri="{9D8B030D-6E8A-4147-A177-3AD203B41FA5}">
                      <a16:colId xmlns:a16="http://schemas.microsoft.com/office/drawing/2014/main" val="855313596"/>
                    </a:ext>
                  </a:extLst>
                </a:gridCol>
                <a:gridCol w="839439">
                  <a:extLst>
                    <a:ext uri="{9D8B030D-6E8A-4147-A177-3AD203B41FA5}">
                      <a16:colId xmlns:a16="http://schemas.microsoft.com/office/drawing/2014/main" val="577145108"/>
                    </a:ext>
                  </a:extLst>
                </a:gridCol>
                <a:gridCol w="1309996">
                  <a:extLst>
                    <a:ext uri="{9D8B030D-6E8A-4147-A177-3AD203B41FA5}">
                      <a16:colId xmlns:a16="http://schemas.microsoft.com/office/drawing/2014/main" val="2661776642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effectLst/>
                        </a:rPr>
                        <a:t>Treatment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Urea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Chicken litter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3974419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Kg N ha</a:t>
                      </a:r>
                      <a:r>
                        <a:rPr lang="es-MX" sz="1600" baseline="30000" dirty="0">
                          <a:effectLst/>
                        </a:rPr>
                        <a:t>-1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056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78836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180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242656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360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781829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90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0054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90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180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31466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90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360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98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180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50639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180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180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41013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180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360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905307"/>
                  </a:ext>
                </a:extLst>
              </a:tr>
            </a:tbl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id="{46F166A8-11EE-ACC2-A8F0-C0F53706A35C}"/>
              </a:ext>
            </a:extLst>
          </p:cNvPr>
          <p:cNvSpPr/>
          <p:nvPr/>
        </p:nvSpPr>
        <p:spPr>
          <a:xfrm>
            <a:off x="7558329" y="1591015"/>
            <a:ext cx="3212452" cy="2165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3884E63-67A1-22BC-5655-0C572C3C893D}"/>
              </a:ext>
            </a:extLst>
          </p:cNvPr>
          <p:cNvSpPr/>
          <p:nvPr/>
        </p:nvSpPr>
        <p:spPr>
          <a:xfrm>
            <a:off x="7558329" y="2073850"/>
            <a:ext cx="3212452" cy="2165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106F61D-4322-9F91-B4F8-BA95BD09753D}"/>
              </a:ext>
            </a:extLst>
          </p:cNvPr>
          <p:cNvSpPr/>
          <p:nvPr/>
        </p:nvSpPr>
        <p:spPr>
          <a:xfrm>
            <a:off x="7583135" y="3040595"/>
            <a:ext cx="3212452" cy="2165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BD386C32-AD8D-7513-76A5-3995E1FD58AB}"/>
              </a:ext>
            </a:extLst>
          </p:cNvPr>
          <p:cNvSpPr/>
          <p:nvPr/>
        </p:nvSpPr>
        <p:spPr>
          <a:xfrm>
            <a:off x="7572502" y="3540327"/>
            <a:ext cx="3212452" cy="2165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0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3F20131-2E66-4147-85FF-C0F1FCA9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80" y="848536"/>
            <a:ext cx="3700676" cy="640698"/>
          </a:xfrm>
        </p:spPr>
        <p:txBody>
          <a:bodyPr rtlCol="0"/>
          <a:lstStyle/>
          <a:p>
            <a:pPr rtl="0"/>
            <a:r>
              <a:rPr lang="en-GB" sz="1800" dirty="0"/>
              <a:t>The general Laws of Growth</a:t>
            </a:r>
            <a:endParaRPr lang="es-ES" sz="1800" dirty="0"/>
          </a:p>
        </p:txBody>
      </p:sp>
      <p:pic>
        <p:nvPicPr>
          <p:cNvPr id="27" name="Marcador de posición de imagen 26">
            <a:extLst>
              <a:ext uri="{FF2B5EF4-FFF2-40B4-BE49-F238E27FC236}">
                <a16:creationId xmlns:a16="http://schemas.microsoft.com/office/drawing/2014/main" id="{290FBD7A-BEB6-4C4C-B057-7A00B6FBB7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6"/>
          <a:stretch/>
        </p:blipFill>
        <p:spPr>
          <a:xfrm>
            <a:off x="0" y="-85060"/>
            <a:ext cx="4515712" cy="6985590"/>
          </a:xfr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0E7F2B6-10A7-477E-B377-78173351CB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9878" y="2046233"/>
            <a:ext cx="3126583" cy="426393"/>
          </a:xfrm>
        </p:spPr>
        <p:txBody>
          <a:bodyPr rtlCol="0"/>
          <a:lstStyle/>
          <a:p>
            <a:pPr rtl="0"/>
            <a:r>
              <a:rPr lang="es-ES" dirty="0"/>
              <a:t>Sigmoidal curves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59BCB765-3776-41F5-B6B8-6208678A04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4905" y="2425736"/>
            <a:ext cx="3281556" cy="3549843"/>
          </a:xfrm>
        </p:spPr>
        <p:txBody>
          <a:bodyPr rtlCol="0"/>
          <a:lstStyle/>
          <a:p>
            <a:pPr rtl="0"/>
            <a:r>
              <a:rPr lang="en-GB" sz="1400" dirty="0"/>
              <a:t>S-shaped growth curve(sigmoid growth curve) A pattern of growth in which, in a new environment, the population density of an organism increases slowly initially, in a positive acceleration phase; then increases rapidly, approaching an exponential growth rate as in the J-shaped curve; but then declines in a negative acceleration phase until at zero growth rate the population stabilizes.</a:t>
            </a:r>
            <a:endParaRPr lang="es-ES" sz="1400" dirty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2EE4141-AD91-4E47-B788-C5EA3ACC61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6986" y="2046233"/>
            <a:ext cx="3281556" cy="426393"/>
          </a:xfrm>
        </p:spPr>
        <p:txBody>
          <a:bodyPr rtlCol="0"/>
          <a:lstStyle/>
          <a:p>
            <a:pPr rtl="0"/>
            <a:r>
              <a:rPr lang="es-ES" dirty="0"/>
              <a:t>Formula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28950946-2F58-45BE-8886-7AC0149D69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26986" y="3464922"/>
            <a:ext cx="3281556" cy="428891"/>
          </a:xfrm>
        </p:spPr>
        <p:txBody>
          <a:bodyPr rtlCol="0"/>
          <a:lstStyle/>
          <a:p>
            <a:pPr rtl="0"/>
            <a:r>
              <a:rPr lang="es-ES" dirty="0" err="1"/>
              <a:t>Shape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Marcador de texto 32">
                <a:extLst>
                  <a:ext uri="{FF2B5EF4-FFF2-40B4-BE49-F238E27FC236}">
                    <a16:creationId xmlns:a16="http://schemas.microsoft.com/office/drawing/2014/main" id="{3BF37776-9680-8113-1A73-C6F1725656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3400" y="2372841"/>
                <a:ext cx="3007907" cy="1306527"/>
              </a:xfrm>
              <a:prstGeom prst="rect">
                <a:avLst/>
              </a:prstGeom>
            </p:spPr>
            <p:txBody>
              <a:bodyPr rtlCol="0" anchor="t"/>
              <a:lstStyle>
                <a:lvl1pPr marL="0" indent="0" algn="l" defTabSz="914400" rtl="0" eaLnBrk="1" latinLnBrk="0" hangingPunct="1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600" kern="1200" cap="none" spc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1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ES_tradnl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UY" sz="1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s-ES_tradnl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s-UY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s-UY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ES_tradnl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s-UY" sz="18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_tradnl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_tradnl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s-UY" sz="18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s-UY" sz="180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26" name="Marcador de texto 32">
                <a:extLst>
                  <a:ext uri="{FF2B5EF4-FFF2-40B4-BE49-F238E27FC236}">
                    <a16:creationId xmlns:a16="http://schemas.microsoft.com/office/drawing/2014/main" id="{3BF37776-9680-8113-1A73-C6F172565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372841"/>
                <a:ext cx="3007907" cy="13065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2228195-CAC5-7CA8-994D-53E4333731E8}"/>
              </a:ext>
            </a:extLst>
          </p:cNvPr>
          <p:cNvCxnSpPr>
            <a:cxnSpLocks/>
          </p:cNvCxnSpPr>
          <p:nvPr/>
        </p:nvCxnSpPr>
        <p:spPr>
          <a:xfrm flipV="1">
            <a:off x="8718698" y="4008474"/>
            <a:ext cx="0" cy="17012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319D6198-BDCE-E3C8-8260-33ACE47891F1}"/>
              </a:ext>
            </a:extLst>
          </p:cNvPr>
          <p:cNvCxnSpPr>
            <a:cxnSpLocks/>
          </p:cNvCxnSpPr>
          <p:nvPr/>
        </p:nvCxnSpPr>
        <p:spPr>
          <a:xfrm>
            <a:off x="8718698" y="5709684"/>
            <a:ext cx="21761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curvado 48">
            <a:extLst>
              <a:ext uri="{FF2B5EF4-FFF2-40B4-BE49-F238E27FC236}">
                <a16:creationId xmlns:a16="http://schemas.microsoft.com/office/drawing/2014/main" id="{E2594B5F-73E3-D7CA-0196-D1EC1D01830B}"/>
              </a:ext>
            </a:extLst>
          </p:cNvPr>
          <p:cNvCxnSpPr>
            <a:cxnSpLocks/>
          </p:cNvCxnSpPr>
          <p:nvPr/>
        </p:nvCxnSpPr>
        <p:spPr>
          <a:xfrm flipV="1">
            <a:off x="8829307" y="4127500"/>
            <a:ext cx="1762493" cy="1492249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0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Imagen que contiene tabla, firmar, montón, pantalla&#10;&#10;Descripción generada automáticamente">
            <a:extLst>
              <a:ext uri="{FF2B5EF4-FFF2-40B4-BE49-F238E27FC236}">
                <a16:creationId xmlns:a16="http://schemas.microsoft.com/office/drawing/2014/main" id="{C9B1BEBB-699B-811B-622A-58ABE007E0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1EE5A625-CF8D-4DB8-B64A-918374A7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 rtlCol="0"/>
          <a:lstStyle/>
          <a:p>
            <a:pPr rtl="0"/>
            <a:r>
              <a:rPr lang="es-ES" sz="1800" dirty="0"/>
              <a:t>Non lineal </a:t>
            </a:r>
            <a:r>
              <a:rPr lang="en-GB" sz="1800" dirty="0"/>
              <a:t>regression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8662E445-5222-442C-9812-2FA51B852A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43575" y="3972253"/>
            <a:ext cx="5859420" cy="1769419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en-GB" dirty="0"/>
              <a:t>Nonlinear regression is a form of regression analysis in which observational data are </a:t>
            </a:r>
            <a:r>
              <a:rPr lang="en-GB" dirty="0" err="1"/>
              <a:t>modeled</a:t>
            </a:r>
            <a:r>
              <a:rPr lang="en-GB" dirty="0"/>
              <a:t> by a function which is a nonlinear combination of the model parameters and depends on one or more independent variables. The data are fitted by a method of successive approximations.</a:t>
            </a:r>
            <a:endParaRPr lang="es-ES" dirty="0"/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DD11EA8B-DB5B-4136-99D3-4D19B6692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9486" y="4758525"/>
            <a:ext cx="3282916" cy="6406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8444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C1B138FC-3C84-469E-A058-94102F777E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341AF6A-3D5A-4E1F-AF01-A82A15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8379"/>
            <a:ext cx="12192000" cy="4491182"/>
          </a:xfrm>
        </p:spPr>
        <p:txBody>
          <a:bodyPr rtlCol="0"/>
          <a:lstStyle/>
          <a:p>
            <a:pPr rtl="0"/>
            <a:r>
              <a:rPr lang="en-GB" sz="4500" dirty="0"/>
              <a:t>Switch to 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8B3045B-F983-455A-805B-F6137A207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2418379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237E011-7540-4769-B01C-BBFC9632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8613" y="2199636"/>
            <a:ext cx="5674774" cy="243746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272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439_TF16411175_Win32" id="{945E4594-7ECA-41C5-BDC9-0B76073C8049}" vid="{E4D92940-EBFA-4AC4-812E-DCAD1438D6A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39292-23DE-4FBC-B000-AFED89AC64F3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purl.org/dc/dcmitype/"/>
    <ds:schemaRef ds:uri="http://www.w3.org/XML/1998/namespace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230e9df3-be65-4c73-a93b-d1236ebd677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65F1115-A9D1-4ADF-878E-8B9CEB141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{67D1235F-B2D8-40A6-8F43-A41B42D06577}tf16411175_win32</Template>
  <TotalTime>156</TotalTime>
  <Words>431</Words>
  <Application>Microsoft Office PowerPoint</Application>
  <PresentationFormat>Panorámica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Tenorite </vt:lpstr>
      <vt:lpstr>Tenorite Bold</vt:lpstr>
      <vt:lpstr>Times New Roman</vt:lpstr>
      <vt:lpstr>Tema de Office</vt:lpstr>
      <vt:lpstr>Non lineal regressions The general Laws of Growth</vt:lpstr>
      <vt:lpstr>Context</vt:lpstr>
      <vt:lpstr>Context</vt:lpstr>
      <vt:lpstr>Context</vt:lpstr>
      <vt:lpstr>Context</vt:lpstr>
      <vt:lpstr>FPTA 333 Proj. 86 Component 3 Experiment 2 Year 1 Crop 1 Maize Thesis</vt:lpstr>
      <vt:lpstr>The general Laws of Growth</vt:lpstr>
      <vt:lpstr>Non lineal regression</vt:lpstr>
      <vt:lpstr>Switch to R</vt:lpstr>
      <vt:lpstr>Data interpretation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lineal regressions The general Laws of Growth</dc:title>
  <dc:creator>German Fernandez Casals</dc:creator>
  <cp:lastModifiedBy>German Fernandez Casals</cp:lastModifiedBy>
  <cp:revision>2</cp:revision>
  <dcterms:created xsi:type="dcterms:W3CDTF">2022-06-15T12:19:20Z</dcterms:created>
  <dcterms:modified xsi:type="dcterms:W3CDTF">2022-06-15T15:02:11Z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